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6"/>
    <p:sldId id="257" r:id="rId87"/>
    <p:sldId id="258"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odoni FLF" charset="1" panose="02000606090000020003"/>
      <p:regular r:id="rId12"/>
    </p:embeddedFont>
    <p:embeddedFont>
      <p:font typeface="Bodoni FLF Bold" charset="1" panose="02000803080000020003"/>
      <p:regular r:id="rId13"/>
    </p:embeddedFont>
    <p:embeddedFont>
      <p:font typeface="Bodoni FLF Italics" charset="1" panose="02000603090000090003"/>
      <p:regular r:id="rId14"/>
    </p:embeddedFont>
    <p:embeddedFont>
      <p:font typeface="Bodoni FLF Bold Italics" charset="1" panose="02000803090000090003"/>
      <p:regular r:id="rId15"/>
    </p:embeddedFont>
    <p:embeddedFont>
      <p:font typeface="Bebas Neue Cyrillic" charset="1" panose="02000506000000020004"/>
      <p:regular r:id="rId16"/>
    </p:embeddedFont>
    <p:embeddedFont>
      <p:font typeface="DM Sans" charset="1" panose="00000000000000000000"/>
      <p:regular r:id="rId17"/>
    </p:embeddedFont>
    <p:embeddedFont>
      <p:font typeface="DM Sans Bold" charset="1" panose="00000000000000000000"/>
      <p:regular r:id="rId18"/>
    </p:embeddedFont>
    <p:embeddedFont>
      <p:font typeface="DM Sans Italics" charset="1" panose="00000000000000000000"/>
      <p:regular r:id="rId19"/>
    </p:embeddedFont>
    <p:embeddedFont>
      <p:font typeface="DM Sans Bold Italics" charset="1" panose="00000000000000000000"/>
      <p:regular r:id="rId20"/>
    </p:embeddedFont>
    <p:embeddedFont>
      <p:font typeface="Lato" charset="1" panose="020F0502020204030203"/>
      <p:regular r:id="rId21"/>
    </p:embeddedFont>
    <p:embeddedFont>
      <p:font typeface="Lato Bold" charset="1" panose="020F0502020204030203"/>
      <p:regular r:id="rId22"/>
    </p:embeddedFont>
    <p:embeddedFont>
      <p:font typeface="Lato Italics" charset="1" panose="020F0502020204030203"/>
      <p:regular r:id="rId23"/>
    </p:embeddedFont>
    <p:embeddedFont>
      <p:font typeface="Lato Bold Italics" charset="1" panose="020F0502020204030203"/>
      <p:regular r:id="rId24"/>
    </p:embeddedFont>
    <p:embeddedFont>
      <p:font typeface="Maely" charset="1" panose="00000000000000000000"/>
      <p:regular r:id="rId25"/>
    </p:embeddedFont>
    <p:embeddedFont>
      <p:font typeface="Genty" charset="1" panose="00000500000000000000"/>
      <p:regular r:id="rId26"/>
    </p:embeddedFont>
    <p:embeddedFont>
      <p:font typeface="TT Fors Display" charset="1" panose="020B0003080001020000"/>
      <p:regular r:id="rId27"/>
    </p:embeddedFont>
    <p:embeddedFont>
      <p:font typeface="TT Fors Display Bold" charset="1" panose="020B0003080001020000"/>
      <p:regular r:id="rId28"/>
    </p:embeddedFont>
    <p:embeddedFont>
      <p:font typeface="TT Fors Display Italics" charset="1" panose="020B0003080001020000"/>
      <p:regular r:id="rId29"/>
    </p:embeddedFont>
    <p:embeddedFont>
      <p:font typeface="TT Fors Display Bold Italics" charset="1" panose="020B000308000102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
      <p:font typeface="Josefin Sans" charset="1" panose="00000500000000000000"/>
      <p:regular r:id="rId37"/>
    </p:embeddedFont>
    <p:embeddedFont>
      <p:font typeface="Josefin Sans Bold" charset="1" panose="00000800000000000000"/>
      <p:regular r:id="rId38"/>
    </p:embeddedFont>
    <p:embeddedFont>
      <p:font typeface="Josefin Sans Italics" charset="1" panose="00000500000000000000"/>
      <p:regular r:id="rId39"/>
    </p:embeddedFont>
    <p:embeddedFont>
      <p:font typeface="Josefin Sans Bold Italics" charset="1" panose="00000800000000000000"/>
      <p:regular r:id="rId40"/>
    </p:embeddedFont>
    <p:embeddedFont>
      <p:font typeface="Josefin Sans Thin" charset="1" panose="00000300000000000000"/>
      <p:regular r:id="rId41"/>
    </p:embeddedFont>
    <p:embeddedFont>
      <p:font typeface="Josefin Sans Thin Italics" charset="1" panose="00000300000000000000"/>
      <p:regular r:id="rId42"/>
    </p:embeddedFont>
    <p:embeddedFont>
      <p:font typeface="Josefin Sans Light" charset="1" panose="00000400000000000000"/>
      <p:regular r:id="rId43"/>
    </p:embeddedFont>
    <p:embeddedFont>
      <p:font typeface="Josefin Sans Light Italics" charset="1" panose="00000400000000000000"/>
      <p:regular r:id="rId44"/>
    </p:embeddedFont>
    <p:embeddedFont>
      <p:font typeface="Josefin Sans Semi-Bold" charset="1" panose="00000700000000000000"/>
      <p:regular r:id="rId45"/>
    </p:embeddedFont>
    <p:embeddedFont>
      <p:font typeface="Josefin Sans Semi-Bold Italics" charset="1" panose="00000700000000000000"/>
      <p:regular r:id="rId46"/>
    </p:embeddedFont>
    <p:embeddedFont>
      <p:font typeface="Montaser Arabic" charset="1" panose="00000500000000000000"/>
      <p:regular r:id="rId47"/>
    </p:embeddedFont>
    <p:embeddedFont>
      <p:font typeface="Montaser Arabic Bold" charset="1" panose="00000800000000000000"/>
      <p:regular r:id="rId48"/>
    </p:embeddedFont>
    <p:embeddedFont>
      <p:font typeface="Montaser Arabic Thin" charset="1" panose="00000200000000000000"/>
      <p:regular r:id="rId49"/>
    </p:embeddedFont>
    <p:embeddedFont>
      <p:font typeface="Montaser Arabic Extra-Light" charset="1" panose="00000300000000000000"/>
      <p:regular r:id="rId50"/>
    </p:embeddedFont>
    <p:embeddedFont>
      <p:font typeface="Montaser Arabic Light" charset="1" panose="00000400000000000000"/>
      <p:regular r:id="rId51"/>
    </p:embeddedFont>
    <p:embeddedFont>
      <p:font typeface="Montaser Arabic Medium" charset="1" panose="00000600000000000000"/>
      <p:regular r:id="rId52"/>
    </p:embeddedFont>
    <p:embeddedFont>
      <p:font typeface="Montaser Arabic Semi-Bold" charset="1" panose="00000700000000000000"/>
      <p:regular r:id="rId53"/>
    </p:embeddedFont>
    <p:embeddedFont>
      <p:font typeface="Montaser Arabic Ultra-Bold" charset="1" panose="00000900000000000000"/>
      <p:regular r:id="rId54"/>
    </p:embeddedFont>
    <p:embeddedFont>
      <p:font typeface="Montaser Arabic Heavy" charset="1" panose="00000A00000000000000"/>
      <p:regular r:id="rId55"/>
    </p:embeddedFont>
    <p:embeddedFont>
      <p:font typeface="Open Sauce" charset="1" panose="00000500000000000000"/>
      <p:regular r:id="rId56"/>
    </p:embeddedFont>
    <p:embeddedFont>
      <p:font typeface="Open Sauce Bold" charset="1" panose="00000800000000000000"/>
      <p:regular r:id="rId57"/>
    </p:embeddedFont>
    <p:embeddedFont>
      <p:font typeface="Open Sauce Italics" charset="1" panose="00000500000000000000"/>
      <p:regular r:id="rId58"/>
    </p:embeddedFont>
    <p:embeddedFont>
      <p:font typeface="Open Sauce Bold Italics" charset="1" panose="00000800000000000000"/>
      <p:regular r:id="rId59"/>
    </p:embeddedFont>
    <p:embeddedFont>
      <p:font typeface="Open Sauce Light" charset="1" panose="00000400000000000000"/>
      <p:regular r:id="rId60"/>
    </p:embeddedFont>
    <p:embeddedFont>
      <p:font typeface="Open Sauce Light Italics" charset="1" panose="00000400000000000000"/>
      <p:regular r:id="rId61"/>
    </p:embeddedFont>
    <p:embeddedFont>
      <p:font typeface="Open Sauce Medium" charset="1" panose="00000600000000000000"/>
      <p:regular r:id="rId62"/>
    </p:embeddedFont>
    <p:embeddedFont>
      <p:font typeface="Open Sauce Medium Italics" charset="1" panose="00000600000000000000"/>
      <p:regular r:id="rId63"/>
    </p:embeddedFont>
    <p:embeddedFont>
      <p:font typeface="Open Sauce Semi-Bold" charset="1" panose="00000700000000000000"/>
      <p:regular r:id="rId64"/>
    </p:embeddedFont>
    <p:embeddedFont>
      <p:font typeface="Open Sauce Semi-Bold Italics" charset="1" panose="00000700000000000000"/>
      <p:regular r:id="rId65"/>
    </p:embeddedFont>
    <p:embeddedFont>
      <p:font typeface="Open Sauce Heavy" charset="1" panose="00000A00000000000000"/>
      <p:regular r:id="rId66"/>
    </p:embeddedFont>
    <p:embeddedFont>
      <p:font typeface="Open Sauce Heavy Italics" charset="1" panose="00000A00000000000000"/>
      <p:regular r:id="rId67"/>
    </p:embeddedFont>
    <p:embeddedFont>
      <p:font typeface="Montserrat" charset="1" panose="00000500000000000000"/>
      <p:regular r:id="rId68"/>
    </p:embeddedFont>
    <p:embeddedFont>
      <p:font typeface="Montserrat Bold" charset="1" panose="00000800000000000000"/>
      <p:regular r:id="rId69"/>
    </p:embeddedFont>
    <p:embeddedFont>
      <p:font typeface="Montserrat Italics" charset="1" panose="00000500000000000000"/>
      <p:regular r:id="rId70"/>
    </p:embeddedFont>
    <p:embeddedFont>
      <p:font typeface="Montserrat Bold Italics" charset="1" panose="00000800000000000000"/>
      <p:regular r:id="rId71"/>
    </p:embeddedFont>
    <p:embeddedFont>
      <p:font typeface="Montserrat Thin" charset="1" panose="00000300000000000000"/>
      <p:regular r:id="rId72"/>
    </p:embeddedFont>
    <p:embeddedFont>
      <p:font typeface="Montserrat Thin Italics" charset="1" panose="00000300000000000000"/>
      <p:regular r:id="rId73"/>
    </p:embeddedFont>
    <p:embeddedFont>
      <p:font typeface="Montserrat Extra-Light" charset="1" panose="00000300000000000000"/>
      <p:regular r:id="rId74"/>
    </p:embeddedFont>
    <p:embeddedFont>
      <p:font typeface="Montserrat Extra-Light Italics" charset="1" panose="00000300000000000000"/>
      <p:regular r:id="rId75"/>
    </p:embeddedFont>
    <p:embeddedFont>
      <p:font typeface="Montserrat Light" charset="1" panose="00000400000000000000"/>
      <p:regular r:id="rId76"/>
    </p:embeddedFont>
    <p:embeddedFont>
      <p:font typeface="Montserrat Light Italics" charset="1" panose="00000400000000000000"/>
      <p:regular r:id="rId77"/>
    </p:embeddedFont>
    <p:embeddedFont>
      <p:font typeface="Montserrat Medium" charset="1" panose="00000600000000000000"/>
      <p:regular r:id="rId78"/>
    </p:embeddedFont>
    <p:embeddedFont>
      <p:font typeface="Montserrat Medium Italics" charset="1" panose="00000600000000000000"/>
      <p:regular r:id="rId79"/>
    </p:embeddedFont>
    <p:embeddedFont>
      <p:font typeface="Montserrat Semi-Bold" charset="1" panose="00000700000000000000"/>
      <p:regular r:id="rId80"/>
    </p:embeddedFont>
    <p:embeddedFont>
      <p:font typeface="Montserrat Semi-Bold Italics" charset="1" panose="00000700000000000000"/>
      <p:regular r:id="rId81"/>
    </p:embeddedFont>
    <p:embeddedFont>
      <p:font typeface="Montserrat Ultra-Bold" charset="1" panose="00000900000000000000"/>
      <p:regular r:id="rId82"/>
    </p:embeddedFont>
    <p:embeddedFont>
      <p:font typeface="Montserrat Ultra-Bold Italics" charset="1" panose="00000900000000000000"/>
      <p:regular r:id="rId83"/>
    </p:embeddedFont>
    <p:embeddedFont>
      <p:font typeface="Montserrat Heavy" charset="1" panose="00000A00000000000000"/>
      <p:regular r:id="rId84"/>
    </p:embeddedFont>
    <p:embeddedFont>
      <p:font typeface="Montserrat Heavy Italics" charset="1" panose="00000A00000000000000"/>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5.xml" Type="http://schemas.openxmlformats.org/officeDocument/2006/relationships/slide"/><Relationship Id="rId101" Target="slides/slide16.xml" Type="http://schemas.openxmlformats.org/officeDocument/2006/relationships/slide"/><Relationship Id="rId102" Target="slides/slide17.xml" Type="http://schemas.openxmlformats.org/officeDocument/2006/relationships/slide"/><Relationship Id="rId103" Target="slides/slide18.xml" Type="http://schemas.openxmlformats.org/officeDocument/2006/relationships/slide"/><Relationship Id="rId104" Target="slides/slide19.xml" Type="http://schemas.openxmlformats.org/officeDocument/2006/relationships/slide"/><Relationship Id="rId105" Target="slides/slide20.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slides/slide1.xml" Type="http://schemas.openxmlformats.org/officeDocument/2006/relationships/slide"/><Relationship Id="rId87" Target="slides/slide2.xml" Type="http://schemas.openxmlformats.org/officeDocument/2006/relationships/slide"/><Relationship Id="rId88" Target="slides/slide3.xml" Type="http://schemas.openxmlformats.org/officeDocument/2006/relationships/slide"/><Relationship Id="rId89" Target="slides/slide4.xml" Type="http://schemas.openxmlformats.org/officeDocument/2006/relationships/slide"/><Relationship Id="rId9" Target="fonts/font9.fntdata" Type="http://schemas.openxmlformats.org/officeDocument/2006/relationships/font"/><Relationship Id="rId90" Target="slides/slide5.xml" Type="http://schemas.openxmlformats.org/officeDocument/2006/relationships/slide"/><Relationship Id="rId91" Target="slides/slide6.xml" Type="http://schemas.openxmlformats.org/officeDocument/2006/relationships/slide"/><Relationship Id="rId92" Target="slides/slide7.xml" Type="http://schemas.openxmlformats.org/officeDocument/2006/relationships/slide"/><Relationship Id="rId93" Target="slides/slide8.xml" Type="http://schemas.openxmlformats.org/officeDocument/2006/relationships/slide"/><Relationship Id="rId94" Target="slides/slide9.xml" Type="http://schemas.openxmlformats.org/officeDocument/2006/relationships/slide"/><Relationship Id="rId95" Target="slides/slide10.xml" Type="http://schemas.openxmlformats.org/officeDocument/2006/relationships/slide"/><Relationship Id="rId96" Target="slides/slide11.xml" Type="http://schemas.openxmlformats.org/officeDocument/2006/relationships/slide"/><Relationship Id="rId97" Target="slides/slide12.xml" Type="http://schemas.openxmlformats.org/officeDocument/2006/relationships/slide"/><Relationship Id="rId98" Target="slides/slide13.xml" Type="http://schemas.openxmlformats.org/officeDocument/2006/relationships/slide"/><Relationship Id="rId99" Target="slides/slide1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6.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4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4.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4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4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5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5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5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36.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VAF00ia0Dko.mp4" Type="http://schemas.openxmlformats.org/officeDocument/2006/relationships/video"/><Relationship Id="rId8" Target="../media/VAF00ia0Dko.mp4" Type="http://schemas.microsoft.com/office/2007/relationships/media"/></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svg" Type="http://schemas.openxmlformats.org/officeDocument/2006/relationships/image"/><Relationship Id="rId17" Target="../media/image1.png" Type="http://schemas.openxmlformats.org/officeDocument/2006/relationships/image"/><Relationship Id="rId18" Target="../media/image2.png" Type="http://schemas.openxmlformats.org/officeDocument/2006/relationships/image"/><Relationship Id="rId19" Target="../media/image3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36.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2.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9B546"/>
        </a:solidFill>
      </p:bgPr>
    </p:bg>
    <p:spTree>
      <p:nvGrpSpPr>
        <p:cNvPr id="1" name=""/>
        <p:cNvGrpSpPr/>
        <p:nvPr/>
      </p:nvGrpSpPr>
      <p:grpSpPr>
        <a:xfrm>
          <a:off x="0" y="0"/>
          <a:ext cx="0" cy="0"/>
          <a:chOff x="0" y="0"/>
          <a:chExt cx="0" cy="0"/>
        </a:xfrm>
      </p:grpSpPr>
      <p:grpSp>
        <p:nvGrpSpPr>
          <p:cNvPr name="Group 2" id="2"/>
          <p:cNvGrpSpPr/>
          <p:nvPr/>
        </p:nvGrpSpPr>
        <p:grpSpPr>
          <a:xfrm rot="0">
            <a:off x="5210590" y="735752"/>
            <a:ext cx="7714420" cy="8820150"/>
            <a:chOff x="0" y="0"/>
            <a:chExt cx="2814241" cy="3217615"/>
          </a:xfrm>
        </p:grpSpPr>
        <p:sp>
          <p:nvSpPr>
            <p:cNvPr name="Freeform 3" id="3"/>
            <p:cNvSpPr/>
            <p:nvPr/>
          </p:nvSpPr>
          <p:spPr>
            <a:xfrm flipH="false" flipV="false" rot="0">
              <a:off x="0" y="0"/>
              <a:ext cx="2814241" cy="3217615"/>
            </a:xfrm>
            <a:custGeom>
              <a:avLst/>
              <a:gdLst/>
              <a:ahLst/>
              <a:cxnLst/>
              <a:rect r="r" b="b" t="t" l="l"/>
              <a:pathLst>
                <a:path h="3217615" w="2814241">
                  <a:moveTo>
                    <a:pt x="0" y="0"/>
                  </a:moveTo>
                  <a:lnTo>
                    <a:pt x="2814241" y="0"/>
                  </a:lnTo>
                  <a:lnTo>
                    <a:pt x="2814241" y="3217615"/>
                  </a:lnTo>
                  <a:lnTo>
                    <a:pt x="0" y="3217615"/>
                  </a:lnTo>
                  <a:close/>
                </a:path>
              </a:pathLst>
            </a:custGeom>
            <a:solidFill>
              <a:srgbClr val="E7E5D5"/>
            </a:solidFill>
          </p:spPr>
        </p:sp>
      </p:grpSp>
      <p:grpSp>
        <p:nvGrpSpPr>
          <p:cNvPr name="Group 4" id="4"/>
          <p:cNvGrpSpPr/>
          <p:nvPr/>
        </p:nvGrpSpPr>
        <p:grpSpPr>
          <a:xfrm rot="0">
            <a:off x="1444133" y="445348"/>
            <a:ext cx="15815167" cy="9396303"/>
            <a:chOff x="0" y="0"/>
            <a:chExt cx="5769416" cy="3427797"/>
          </a:xfrm>
        </p:grpSpPr>
        <p:sp>
          <p:nvSpPr>
            <p:cNvPr name="Freeform 5" id="5"/>
            <p:cNvSpPr/>
            <p:nvPr/>
          </p:nvSpPr>
          <p:spPr>
            <a:xfrm flipH="false" flipV="false" rot="0">
              <a:off x="0" y="0"/>
              <a:ext cx="5769416" cy="3427797"/>
            </a:xfrm>
            <a:custGeom>
              <a:avLst/>
              <a:gdLst/>
              <a:ahLst/>
              <a:cxnLst/>
              <a:rect r="r" b="b" t="t" l="l"/>
              <a:pathLst>
                <a:path h="3427797" w="5769416">
                  <a:moveTo>
                    <a:pt x="0" y="0"/>
                  </a:moveTo>
                  <a:lnTo>
                    <a:pt x="5769416" y="0"/>
                  </a:lnTo>
                  <a:lnTo>
                    <a:pt x="5769416" y="3427797"/>
                  </a:lnTo>
                  <a:lnTo>
                    <a:pt x="0" y="3427797"/>
                  </a:lnTo>
                  <a:close/>
                </a:path>
              </a:pathLst>
            </a:custGeom>
            <a:solidFill>
              <a:srgbClr val="E7E5D5"/>
            </a:solidFill>
          </p:spPr>
        </p:sp>
      </p:grpSp>
      <p:sp>
        <p:nvSpPr>
          <p:cNvPr name="TextBox 6" id="6"/>
          <p:cNvSpPr txBox="true"/>
          <p:nvPr/>
        </p:nvSpPr>
        <p:spPr>
          <a:xfrm rot="0">
            <a:off x="3752322" y="2728247"/>
            <a:ext cx="10226676"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Sanganabasu M Herur - 211EC245</a:t>
            </a:r>
          </a:p>
        </p:txBody>
      </p:sp>
      <p:sp>
        <p:nvSpPr>
          <p:cNvPr name="TextBox 7" id="7"/>
          <p:cNvSpPr txBox="true"/>
          <p:nvPr/>
        </p:nvSpPr>
        <p:spPr>
          <a:xfrm rot="0">
            <a:off x="3752322" y="3734499"/>
            <a:ext cx="8738876"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Sharath  Balaji T - 211EC249</a:t>
            </a:r>
          </a:p>
        </p:txBody>
      </p:sp>
      <p:sp>
        <p:nvSpPr>
          <p:cNvPr name="TextBox 8" id="8"/>
          <p:cNvSpPr txBox="true"/>
          <p:nvPr/>
        </p:nvSpPr>
        <p:spPr>
          <a:xfrm rot="0">
            <a:off x="3752322" y="4740751"/>
            <a:ext cx="7180659"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Pitta Manoj - 211EC236</a:t>
            </a:r>
          </a:p>
        </p:txBody>
      </p:sp>
      <p:sp>
        <p:nvSpPr>
          <p:cNvPr name="TextBox 9" id="9"/>
          <p:cNvSpPr txBox="true"/>
          <p:nvPr/>
        </p:nvSpPr>
        <p:spPr>
          <a:xfrm rot="0">
            <a:off x="3752322" y="5747003"/>
            <a:ext cx="7611170"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Kunal Kumar - 211EC227</a:t>
            </a:r>
          </a:p>
        </p:txBody>
      </p:sp>
      <p:sp>
        <p:nvSpPr>
          <p:cNvPr name="TextBox 10" id="10"/>
          <p:cNvSpPr txBox="true"/>
          <p:nvPr/>
        </p:nvSpPr>
        <p:spPr>
          <a:xfrm rot="0">
            <a:off x="3752322" y="6800653"/>
            <a:ext cx="8128298"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K Pruthvi Raaj - 211EC220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857" y="4104952"/>
            <a:ext cx="1805515" cy="2611957"/>
          </a:xfrm>
          <a:custGeom>
            <a:avLst/>
            <a:gdLst/>
            <a:ahLst/>
            <a:cxnLst/>
            <a:rect r="r" b="b" t="t" l="l"/>
            <a:pathLst>
              <a:path h="2611957" w="1805515">
                <a:moveTo>
                  <a:pt x="0" y="0"/>
                </a:moveTo>
                <a:lnTo>
                  <a:pt x="1805515" y="0"/>
                </a:lnTo>
                <a:lnTo>
                  <a:pt x="1805515" y="2611956"/>
                </a:lnTo>
                <a:lnTo>
                  <a:pt x="0" y="2611956"/>
                </a:lnTo>
                <a:lnTo>
                  <a:pt x="0" y="0"/>
                </a:lnTo>
                <a:close/>
              </a:path>
            </a:pathLst>
          </a:custGeom>
          <a:blipFill>
            <a:blip r:embed="rId6"/>
            <a:stretch>
              <a:fillRect l="0" t="0" r="0" b="0"/>
            </a:stretch>
          </a:blipFill>
        </p:spPr>
      </p:sp>
      <p:grpSp>
        <p:nvGrpSpPr>
          <p:cNvPr name="Group 5" id="5"/>
          <p:cNvGrpSpPr/>
          <p:nvPr/>
        </p:nvGrpSpPr>
        <p:grpSpPr>
          <a:xfrm rot="0">
            <a:off x="696177" y="4872340"/>
            <a:ext cx="1070875" cy="1077179"/>
            <a:chOff x="0" y="0"/>
            <a:chExt cx="1427834" cy="1436239"/>
          </a:xfrm>
        </p:grpSpPr>
        <p:grpSp>
          <p:nvGrpSpPr>
            <p:cNvPr name="Group 6" id="6"/>
            <p:cNvGrpSpPr>
              <a:grpSpLocks noChangeAspect="true"/>
            </p:cNvGrpSpPr>
            <p:nvPr/>
          </p:nvGrpSpPr>
          <p:grpSpPr>
            <a:xfrm rot="0">
              <a:off x="2768" y="0"/>
              <a:ext cx="1393394" cy="1393388"/>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030" t="-3671" r="-3544" b="-3903"/>
                </a:stretch>
              </a:blipFill>
            </p:spPr>
          </p:sp>
        </p:grpSp>
        <p:sp>
          <p:nvSpPr>
            <p:cNvPr name="Freeform 8" id="8"/>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8"/>
              <a:stretch>
                <a:fillRect l="0" t="0" r="0" b="0"/>
              </a:stretch>
            </a:blipFill>
          </p:spPr>
        </p:sp>
      </p:grpSp>
      <p:sp>
        <p:nvSpPr>
          <p:cNvPr name="Freeform 9" id="9"/>
          <p:cNvSpPr/>
          <p:nvPr/>
        </p:nvSpPr>
        <p:spPr>
          <a:xfrm flipH="false" flipV="false" rot="0">
            <a:off x="3177339" y="2484508"/>
            <a:ext cx="11933322" cy="5317984"/>
          </a:xfrm>
          <a:custGeom>
            <a:avLst/>
            <a:gdLst/>
            <a:ahLst/>
            <a:cxnLst/>
            <a:rect r="r" b="b" t="t" l="l"/>
            <a:pathLst>
              <a:path h="5317984" w="11933322">
                <a:moveTo>
                  <a:pt x="0" y="0"/>
                </a:moveTo>
                <a:lnTo>
                  <a:pt x="11933322" y="0"/>
                </a:lnTo>
                <a:lnTo>
                  <a:pt x="11933322" y="5317984"/>
                </a:lnTo>
                <a:lnTo>
                  <a:pt x="0" y="5317984"/>
                </a:lnTo>
                <a:lnTo>
                  <a:pt x="0" y="0"/>
                </a:lnTo>
                <a:close/>
              </a:path>
            </a:pathLst>
          </a:custGeom>
          <a:blipFill>
            <a:blip r:embed="rId9"/>
            <a:stretch>
              <a:fillRect l="0" t="0" r="0" b="0"/>
            </a:stretch>
          </a:blipFill>
        </p:spPr>
      </p:sp>
      <p:sp>
        <p:nvSpPr>
          <p:cNvPr name="TextBox 10" id="10"/>
          <p:cNvSpPr txBox="true"/>
          <p:nvPr/>
        </p:nvSpPr>
        <p:spPr>
          <a:xfrm rot="0">
            <a:off x="632564" y="122877"/>
            <a:ext cx="13696355" cy="1081668"/>
          </a:xfrm>
          <a:prstGeom prst="rect">
            <a:avLst/>
          </a:prstGeom>
        </p:spPr>
        <p:txBody>
          <a:bodyPr anchor="t" rtlCol="false" tIns="0" lIns="0" bIns="0" rIns="0">
            <a:spAutoFit/>
          </a:bodyPr>
          <a:lstStyle/>
          <a:p>
            <a:pPr>
              <a:lnSpc>
                <a:spcPts val="7623"/>
              </a:lnSpc>
            </a:pPr>
            <a:r>
              <a:rPr lang="en-US" sz="7700">
                <a:solidFill>
                  <a:srgbClr val="462B22"/>
                </a:solidFill>
                <a:latin typeface="Bodoni FLF Bold"/>
              </a:rPr>
              <a:t>Fixed cost and Variable cost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0795" y="2149775"/>
            <a:ext cx="9670519" cy="5987449"/>
          </a:xfrm>
          <a:custGeom>
            <a:avLst/>
            <a:gdLst/>
            <a:ahLst/>
            <a:cxnLst/>
            <a:rect r="r" b="b" t="t" l="l"/>
            <a:pathLst>
              <a:path h="5987449" w="9670519">
                <a:moveTo>
                  <a:pt x="0" y="0"/>
                </a:moveTo>
                <a:lnTo>
                  <a:pt x="9670518" y="0"/>
                </a:lnTo>
                <a:lnTo>
                  <a:pt x="9670518" y="5987450"/>
                </a:lnTo>
                <a:lnTo>
                  <a:pt x="0" y="5987450"/>
                </a:lnTo>
                <a:lnTo>
                  <a:pt x="0" y="0"/>
                </a:lnTo>
                <a:close/>
              </a:path>
            </a:pathLst>
          </a:custGeom>
          <a:blipFill>
            <a:blip r:embed="rId6"/>
            <a:stretch>
              <a:fillRect l="0" t="0" r="0" b="0"/>
            </a:stretch>
          </a:blipFill>
        </p:spPr>
      </p:sp>
      <p:sp>
        <p:nvSpPr>
          <p:cNvPr name="TextBox 5" id="5"/>
          <p:cNvSpPr txBox="true"/>
          <p:nvPr/>
        </p:nvSpPr>
        <p:spPr>
          <a:xfrm rot="0">
            <a:off x="632564" y="122877"/>
            <a:ext cx="13696355" cy="1081668"/>
          </a:xfrm>
          <a:prstGeom prst="rect">
            <a:avLst/>
          </a:prstGeom>
        </p:spPr>
        <p:txBody>
          <a:bodyPr anchor="t" rtlCol="false" tIns="0" lIns="0" bIns="0" rIns="0">
            <a:spAutoFit/>
          </a:bodyPr>
          <a:lstStyle/>
          <a:p>
            <a:pPr>
              <a:lnSpc>
                <a:spcPts val="7623"/>
              </a:lnSpc>
            </a:pPr>
            <a:r>
              <a:rPr lang="en-US" sz="7700">
                <a:solidFill>
                  <a:srgbClr val="462B22"/>
                </a:solidFill>
                <a:latin typeface="Bodoni FLF Bold"/>
              </a:rPr>
              <a:t>Fixed cost and Variable cost</a:t>
            </a:r>
          </a:p>
        </p:txBody>
      </p:sp>
      <p:grpSp>
        <p:nvGrpSpPr>
          <p:cNvPr name="Group 6" id="6"/>
          <p:cNvGrpSpPr/>
          <p:nvPr/>
        </p:nvGrpSpPr>
        <p:grpSpPr>
          <a:xfrm rot="0">
            <a:off x="12965533" y="330303"/>
            <a:ext cx="1070875" cy="1077179"/>
            <a:chOff x="0" y="0"/>
            <a:chExt cx="1427834" cy="1436239"/>
          </a:xfrm>
        </p:grpSpPr>
        <p:grpSp>
          <p:nvGrpSpPr>
            <p:cNvPr name="Group 7" id="7"/>
            <p:cNvGrpSpPr>
              <a:grpSpLocks noChangeAspect="true"/>
            </p:cNvGrpSpPr>
            <p:nvPr/>
          </p:nvGrpSpPr>
          <p:grpSpPr>
            <a:xfrm rot="0">
              <a:off x="2768" y="0"/>
              <a:ext cx="1393394" cy="1393388"/>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030" t="-3671" r="-3544" b="-3903"/>
                </a:stretch>
              </a:blipFill>
            </p:spPr>
          </p:sp>
        </p:grpSp>
        <p:sp>
          <p:nvSpPr>
            <p:cNvPr name="Freeform 9" id="9"/>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8"/>
              <a:stretch>
                <a:fillRect l="0" t="0" r="0" b="0"/>
              </a:stretch>
            </a:blipFill>
          </p:spPr>
        </p:sp>
      </p:grpSp>
      <p:grpSp>
        <p:nvGrpSpPr>
          <p:cNvPr name="Group 10" id="10"/>
          <p:cNvGrpSpPr/>
          <p:nvPr/>
        </p:nvGrpSpPr>
        <p:grpSpPr>
          <a:xfrm rot="0">
            <a:off x="11631451" y="4425028"/>
            <a:ext cx="6441929" cy="3987739"/>
            <a:chOff x="0" y="0"/>
            <a:chExt cx="2468182" cy="1527875"/>
          </a:xfrm>
        </p:grpSpPr>
        <p:sp>
          <p:nvSpPr>
            <p:cNvPr name="Freeform 11" id="11"/>
            <p:cNvSpPr/>
            <p:nvPr/>
          </p:nvSpPr>
          <p:spPr>
            <a:xfrm flipH="false" flipV="false" rot="0">
              <a:off x="0" y="0"/>
              <a:ext cx="2468182" cy="1527875"/>
            </a:xfrm>
            <a:custGeom>
              <a:avLst/>
              <a:gdLst/>
              <a:ahLst/>
              <a:cxnLst/>
              <a:rect r="r" b="b" t="t" l="l"/>
              <a:pathLst>
                <a:path h="1527875" w="2468182">
                  <a:moveTo>
                    <a:pt x="0" y="0"/>
                  </a:moveTo>
                  <a:lnTo>
                    <a:pt x="2468182" y="0"/>
                  </a:lnTo>
                  <a:lnTo>
                    <a:pt x="2468182" y="1527875"/>
                  </a:lnTo>
                  <a:lnTo>
                    <a:pt x="0" y="1527875"/>
                  </a:lnTo>
                  <a:close/>
                </a:path>
              </a:pathLst>
            </a:custGeom>
            <a:solidFill>
              <a:srgbClr val="EFEFEF"/>
            </a:solidFill>
          </p:spPr>
        </p:sp>
        <p:sp>
          <p:nvSpPr>
            <p:cNvPr name="TextBox 12" id="12"/>
            <p:cNvSpPr txBox="true"/>
            <p:nvPr/>
          </p:nvSpPr>
          <p:spPr>
            <a:xfrm>
              <a:off x="0" y="-19050"/>
              <a:ext cx="2468182" cy="1546925"/>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1706155" y="4386928"/>
            <a:ext cx="6367225" cy="4092341"/>
          </a:xfrm>
          <a:prstGeom prst="rect">
            <a:avLst/>
          </a:prstGeom>
        </p:spPr>
        <p:txBody>
          <a:bodyPr anchor="t" rtlCol="false" tIns="0" lIns="0" bIns="0" rIns="0">
            <a:spAutoFit/>
          </a:bodyPr>
          <a:lstStyle/>
          <a:p>
            <a:pPr>
              <a:lnSpc>
                <a:spcPts val="3655"/>
              </a:lnSpc>
            </a:pPr>
            <a:r>
              <a:rPr lang="en-US" sz="2649" spc="259">
                <a:solidFill>
                  <a:srgbClr val="231F20"/>
                </a:solidFill>
                <a:latin typeface="DM Sans Bold"/>
              </a:rPr>
              <a:t>The fixed cost shown are the initial one time investment which might get depreciated over a given period of time.</a:t>
            </a:r>
          </a:p>
          <a:p>
            <a:pPr>
              <a:lnSpc>
                <a:spcPts val="3655"/>
              </a:lnSpc>
            </a:pPr>
          </a:p>
          <a:p>
            <a:pPr algn="l">
              <a:lnSpc>
                <a:spcPts val="3655"/>
              </a:lnSpc>
            </a:pPr>
            <a:r>
              <a:rPr lang="en-US" sz="2649" spc="259">
                <a:solidFill>
                  <a:srgbClr val="231F20"/>
                </a:solidFill>
                <a:latin typeface="DM Sans Bold"/>
              </a:rPr>
              <a:t>The variable cost are the cost that need to be updated or occurs in calculating monthly or weekly revenue and profit</a:t>
            </a:r>
            <a:r>
              <a:rPr lang="en-US" sz="2649" spc="259">
                <a:solidFill>
                  <a:srgbClr val="231F20"/>
                </a:solidFill>
                <a:latin typeface="DM Sans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963361" y="2511650"/>
            <a:ext cx="16361279" cy="4749147"/>
          </a:xfrm>
          <a:custGeom>
            <a:avLst/>
            <a:gdLst/>
            <a:ahLst/>
            <a:cxnLst/>
            <a:rect r="r" b="b" t="t" l="l"/>
            <a:pathLst>
              <a:path h="4749147" w="16361279">
                <a:moveTo>
                  <a:pt x="0" y="0"/>
                </a:moveTo>
                <a:lnTo>
                  <a:pt x="16361278" y="0"/>
                </a:lnTo>
                <a:lnTo>
                  <a:pt x="16361278" y="4749147"/>
                </a:lnTo>
                <a:lnTo>
                  <a:pt x="0" y="4749147"/>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Demand Forecasting</a:t>
            </a:r>
          </a:p>
        </p:txBody>
      </p:sp>
      <p:sp>
        <p:nvSpPr>
          <p:cNvPr name="TextBox 10" id="10"/>
          <p:cNvSpPr txBox="true"/>
          <p:nvPr/>
        </p:nvSpPr>
        <p:spPr>
          <a:xfrm rot="0">
            <a:off x="484824" y="7738886"/>
            <a:ext cx="17318352" cy="1349141"/>
          </a:xfrm>
          <a:prstGeom prst="rect">
            <a:avLst/>
          </a:prstGeom>
        </p:spPr>
        <p:txBody>
          <a:bodyPr anchor="t" rtlCol="false" tIns="0" lIns="0" bIns="0" rIns="0">
            <a:spAutoFit/>
          </a:bodyPr>
          <a:lstStyle/>
          <a:p>
            <a:pPr>
              <a:lnSpc>
                <a:spcPts val="3655"/>
              </a:lnSpc>
            </a:pPr>
            <a:r>
              <a:rPr lang="en-US" sz="2649" spc="259">
                <a:solidFill>
                  <a:srgbClr val="231F20"/>
                </a:solidFill>
                <a:latin typeface="DM Sans Bold"/>
              </a:rPr>
              <a:t>Process of predicting future customer demand for a product or service.</a:t>
            </a:r>
          </a:p>
          <a:p>
            <a:pPr>
              <a:lnSpc>
                <a:spcPts val="3655"/>
              </a:lnSpc>
            </a:pPr>
          </a:p>
          <a:p>
            <a:pPr algn="l">
              <a:lnSpc>
                <a:spcPts val="3655"/>
              </a:lnSpc>
            </a:pPr>
            <a:r>
              <a:rPr lang="en-US" sz="2649" spc="259">
                <a:solidFill>
                  <a:srgbClr val="231F20"/>
                </a:solidFill>
                <a:latin typeface="DM Sans Bold"/>
              </a:rPr>
              <a:t>Market Research was done to gain a rough estimate of the demand we would receive.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3599647" y="1550556"/>
            <a:ext cx="6826570" cy="4041015"/>
          </a:xfrm>
          <a:custGeom>
            <a:avLst/>
            <a:gdLst/>
            <a:ahLst/>
            <a:cxnLst/>
            <a:rect r="r" b="b" t="t" l="l"/>
            <a:pathLst>
              <a:path h="4041015" w="6826570">
                <a:moveTo>
                  <a:pt x="0" y="0"/>
                </a:moveTo>
                <a:lnTo>
                  <a:pt x="6826570" y="0"/>
                </a:lnTo>
                <a:lnTo>
                  <a:pt x="6826570" y="4041015"/>
                </a:lnTo>
                <a:lnTo>
                  <a:pt x="0" y="4041015"/>
                </a:lnTo>
                <a:lnTo>
                  <a:pt x="0" y="0"/>
                </a:lnTo>
                <a:close/>
              </a:path>
            </a:pathLst>
          </a:custGeom>
          <a:blipFill>
            <a:blip r:embed="rId8"/>
            <a:stretch>
              <a:fillRect l="0" t="0" r="0" b="0"/>
            </a:stretch>
          </a:blipFill>
        </p:spPr>
      </p:sp>
      <p:sp>
        <p:nvSpPr>
          <p:cNvPr name="Freeform 9" id="9"/>
          <p:cNvSpPr/>
          <p:nvPr/>
        </p:nvSpPr>
        <p:spPr>
          <a:xfrm flipH="false" flipV="false" rot="0">
            <a:off x="3210810" y="5992736"/>
            <a:ext cx="8325111" cy="3491992"/>
          </a:xfrm>
          <a:custGeom>
            <a:avLst/>
            <a:gdLst/>
            <a:ahLst/>
            <a:cxnLst/>
            <a:rect r="r" b="b" t="t" l="l"/>
            <a:pathLst>
              <a:path h="3491992" w="8325111">
                <a:moveTo>
                  <a:pt x="0" y="0"/>
                </a:moveTo>
                <a:lnTo>
                  <a:pt x="8325111" y="0"/>
                </a:lnTo>
                <a:lnTo>
                  <a:pt x="8325111" y="3491992"/>
                </a:lnTo>
                <a:lnTo>
                  <a:pt x="0" y="3491992"/>
                </a:lnTo>
                <a:lnTo>
                  <a:pt x="0" y="0"/>
                </a:lnTo>
                <a:close/>
              </a:path>
            </a:pathLst>
          </a:custGeom>
          <a:blipFill>
            <a:blip r:embed="rId9"/>
            <a:stretch>
              <a:fillRect l="0" t="0" r="0" b="0"/>
            </a:stretch>
          </a:blipFill>
        </p:spPr>
      </p:sp>
      <p:sp>
        <p:nvSpPr>
          <p:cNvPr name="TextBox 10" id="10"/>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Demand Forecasting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1988203" y="1814805"/>
            <a:ext cx="9646308" cy="7443495"/>
          </a:xfrm>
          <a:custGeom>
            <a:avLst/>
            <a:gdLst/>
            <a:ahLst/>
            <a:cxnLst/>
            <a:rect r="r" b="b" t="t" l="l"/>
            <a:pathLst>
              <a:path h="7443495" w="9646308">
                <a:moveTo>
                  <a:pt x="0" y="0"/>
                </a:moveTo>
                <a:lnTo>
                  <a:pt x="9646308" y="0"/>
                </a:lnTo>
                <a:lnTo>
                  <a:pt x="9646308" y="7443495"/>
                </a:lnTo>
                <a:lnTo>
                  <a:pt x="0" y="7443495"/>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Profit and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1028700" y="2254271"/>
            <a:ext cx="12257978" cy="5778458"/>
          </a:xfrm>
          <a:custGeom>
            <a:avLst/>
            <a:gdLst/>
            <a:ahLst/>
            <a:cxnLst/>
            <a:rect r="r" b="b" t="t" l="l"/>
            <a:pathLst>
              <a:path h="5778458" w="12257978">
                <a:moveTo>
                  <a:pt x="0" y="0"/>
                </a:moveTo>
                <a:lnTo>
                  <a:pt x="12257978" y="0"/>
                </a:lnTo>
                <a:lnTo>
                  <a:pt x="12257978" y="5778458"/>
                </a:lnTo>
                <a:lnTo>
                  <a:pt x="0" y="5778458"/>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Seasonal Demand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5227201" y="2315043"/>
            <a:ext cx="7833597" cy="5656915"/>
          </a:xfrm>
          <a:custGeom>
            <a:avLst/>
            <a:gdLst/>
            <a:ahLst/>
            <a:cxnLst/>
            <a:rect r="r" b="b" t="t" l="l"/>
            <a:pathLst>
              <a:path h="5656915" w="7833597">
                <a:moveTo>
                  <a:pt x="0" y="0"/>
                </a:moveTo>
                <a:lnTo>
                  <a:pt x="7833598" y="0"/>
                </a:lnTo>
                <a:lnTo>
                  <a:pt x="7833598" y="5656914"/>
                </a:lnTo>
                <a:lnTo>
                  <a:pt x="0" y="5656914"/>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Seasonal Demand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1028700" y="1677349"/>
            <a:ext cx="16230600" cy="2023327"/>
          </a:xfrm>
          <a:custGeom>
            <a:avLst/>
            <a:gdLst/>
            <a:ahLst/>
            <a:cxnLst/>
            <a:rect r="r" b="b" t="t" l="l"/>
            <a:pathLst>
              <a:path h="2023327" w="16230600">
                <a:moveTo>
                  <a:pt x="0" y="0"/>
                </a:moveTo>
                <a:lnTo>
                  <a:pt x="16230600" y="0"/>
                </a:lnTo>
                <a:lnTo>
                  <a:pt x="16230600" y="2023327"/>
                </a:lnTo>
                <a:lnTo>
                  <a:pt x="0" y="2023327"/>
                </a:lnTo>
                <a:lnTo>
                  <a:pt x="0" y="0"/>
                </a:lnTo>
                <a:close/>
              </a:path>
            </a:pathLst>
          </a:custGeom>
          <a:blipFill>
            <a:blip r:embed="rId8"/>
            <a:stretch>
              <a:fillRect l="0" t="0" r="0" b="0"/>
            </a:stretch>
          </a:blipFill>
        </p:spPr>
      </p:sp>
      <p:sp>
        <p:nvSpPr>
          <p:cNvPr name="Freeform 9" id="9"/>
          <p:cNvSpPr/>
          <p:nvPr/>
        </p:nvSpPr>
        <p:spPr>
          <a:xfrm flipH="false" flipV="false" rot="0">
            <a:off x="1028700" y="4072151"/>
            <a:ext cx="9984583" cy="4934644"/>
          </a:xfrm>
          <a:custGeom>
            <a:avLst/>
            <a:gdLst/>
            <a:ahLst/>
            <a:cxnLst/>
            <a:rect r="r" b="b" t="t" l="l"/>
            <a:pathLst>
              <a:path h="4934644" w="9984583">
                <a:moveTo>
                  <a:pt x="0" y="0"/>
                </a:moveTo>
                <a:lnTo>
                  <a:pt x="9984583" y="0"/>
                </a:lnTo>
                <a:lnTo>
                  <a:pt x="9984583" y="4934644"/>
                </a:lnTo>
                <a:lnTo>
                  <a:pt x="0" y="4934644"/>
                </a:lnTo>
                <a:lnTo>
                  <a:pt x="0" y="0"/>
                </a:lnTo>
                <a:close/>
              </a:path>
            </a:pathLst>
          </a:custGeom>
          <a:blipFill>
            <a:blip r:embed="rId9"/>
            <a:stretch>
              <a:fillRect l="0" t="0" r="0" b="0"/>
            </a:stretch>
          </a:blipFill>
        </p:spPr>
      </p:sp>
      <p:sp>
        <p:nvSpPr>
          <p:cNvPr name="TextBox 10" id="10"/>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Depreciation</a:t>
            </a:r>
          </a:p>
        </p:txBody>
      </p:sp>
      <p:sp>
        <p:nvSpPr>
          <p:cNvPr name="TextBox 11" id="11"/>
          <p:cNvSpPr txBox="true"/>
          <p:nvPr/>
        </p:nvSpPr>
        <p:spPr>
          <a:xfrm rot="0">
            <a:off x="12965533" y="4015001"/>
            <a:ext cx="4657754" cy="3779321"/>
          </a:xfrm>
          <a:prstGeom prst="rect">
            <a:avLst/>
          </a:prstGeom>
        </p:spPr>
        <p:txBody>
          <a:bodyPr anchor="t" rtlCol="false" tIns="0" lIns="0" bIns="0" rIns="0">
            <a:spAutoFit/>
          </a:bodyPr>
          <a:lstStyle/>
          <a:p>
            <a:pPr algn="ctr">
              <a:lnSpc>
                <a:spcPts val="4315"/>
              </a:lnSpc>
            </a:pPr>
            <a:r>
              <a:rPr lang="en-US" sz="3082">
                <a:solidFill>
                  <a:srgbClr val="462B22"/>
                </a:solidFill>
                <a:latin typeface="Canva Sans"/>
              </a:rPr>
              <a:t>Consider Electric Goods and other essentials for running the business a </a:t>
            </a:r>
            <a:r>
              <a:rPr lang="en-US" sz="3082">
                <a:solidFill>
                  <a:srgbClr val="462B22"/>
                </a:solidFill>
                <a:latin typeface="Canva Sans Bold"/>
              </a:rPr>
              <a:t>Straight Line Depreciation Model</a:t>
            </a:r>
            <a:r>
              <a:rPr lang="en-US" sz="3082">
                <a:solidFill>
                  <a:srgbClr val="462B22"/>
                </a:solidFill>
                <a:latin typeface="Canva Sans"/>
              </a:rPr>
              <a:t> is designed to analyze Depreciating Assets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1028700" y="1782718"/>
            <a:ext cx="9073146" cy="5504744"/>
          </a:xfrm>
          <a:custGeom>
            <a:avLst/>
            <a:gdLst/>
            <a:ahLst/>
            <a:cxnLst/>
            <a:rect r="r" b="b" t="t" l="l"/>
            <a:pathLst>
              <a:path h="5504744" w="9073146">
                <a:moveTo>
                  <a:pt x="0" y="0"/>
                </a:moveTo>
                <a:lnTo>
                  <a:pt x="9073146" y="0"/>
                </a:lnTo>
                <a:lnTo>
                  <a:pt x="9073146" y="5504744"/>
                </a:lnTo>
                <a:lnTo>
                  <a:pt x="0" y="5504744"/>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Break-Even Analysis</a:t>
            </a:r>
          </a:p>
        </p:txBody>
      </p:sp>
      <p:sp>
        <p:nvSpPr>
          <p:cNvPr name="TextBox 10" id="10"/>
          <p:cNvSpPr txBox="true"/>
          <p:nvPr/>
        </p:nvSpPr>
        <p:spPr>
          <a:xfrm rot="0">
            <a:off x="10585329" y="1735093"/>
            <a:ext cx="7450547" cy="4317648"/>
          </a:xfrm>
          <a:prstGeom prst="rect">
            <a:avLst/>
          </a:prstGeom>
        </p:spPr>
        <p:txBody>
          <a:bodyPr anchor="t" rtlCol="false" tIns="0" lIns="0" bIns="0" rIns="0">
            <a:spAutoFit/>
          </a:bodyPr>
          <a:lstStyle/>
          <a:p>
            <a:pPr algn="ctr">
              <a:lnSpc>
                <a:spcPts val="4333"/>
              </a:lnSpc>
            </a:pPr>
            <a:r>
              <a:rPr lang="en-US" sz="3095">
                <a:solidFill>
                  <a:srgbClr val="462B22"/>
                </a:solidFill>
                <a:latin typeface="Canva Sans"/>
              </a:rPr>
              <a:t>To determine the break even point </a:t>
            </a:r>
          </a:p>
          <a:p>
            <a:pPr algn="ctr">
              <a:lnSpc>
                <a:spcPts val="4333"/>
              </a:lnSpc>
            </a:pPr>
            <a:r>
              <a:rPr lang="en-US" sz="3095">
                <a:solidFill>
                  <a:srgbClr val="462B22"/>
                </a:solidFill>
                <a:latin typeface="Canva Sans"/>
              </a:rPr>
              <a:t>, fixed cost factors, sales price per unit, </a:t>
            </a:r>
          </a:p>
          <a:p>
            <a:pPr algn="ctr">
              <a:lnSpc>
                <a:spcPts val="4333"/>
              </a:lnSpc>
            </a:pPr>
            <a:r>
              <a:rPr lang="en-US" sz="3095">
                <a:solidFill>
                  <a:srgbClr val="462B22"/>
                </a:solidFill>
                <a:latin typeface="Canva Sans"/>
              </a:rPr>
              <a:t>variable cost per unit were considered.</a:t>
            </a:r>
          </a:p>
          <a:p>
            <a:pPr algn="ctr">
              <a:lnSpc>
                <a:spcPts val="4333"/>
              </a:lnSpc>
            </a:pPr>
          </a:p>
          <a:p>
            <a:pPr algn="ctr">
              <a:lnSpc>
                <a:spcPts val="4333"/>
              </a:lnSpc>
            </a:pPr>
            <a:r>
              <a:rPr lang="en-US" sz="3095">
                <a:solidFill>
                  <a:srgbClr val="462B22"/>
                </a:solidFill>
                <a:latin typeface="Canva Sans"/>
              </a:rPr>
              <a:t>With the calculations done considering modest demands, break even is achieved in the third quarter of the first financial year of the business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73207" y="134453"/>
            <a:ext cx="1070875" cy="1077179"/>
            <a:chOff x="0" y="0"/>
            <a:chExt cx="1427834" cy="1436239"/>
          </a:xfrm>
        </p:grpSpPr>
        <p:grpSp>
          <p:nvGrpSpPr>
            <p:cNvPr name="Group 5" id="5"/>
            <p:cNvGrpSpPr>
              <a:grpSpLocks noChangeAspect="true"/>
            </p:cNvGrpSpPr>
            <p:nvPr/>
          </p:nvGrpSpPr>
          <p:grpSpPr>
            <a:xfrm rot="0">
              <a:off x="2768" y="0"/>
              <a:ext cx="1393394" cy="139338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030" t="-3671" r="-3544" b="-3903"/>
                </a:stretch>
              </a:blipFill>
            </p:spPr>
          </p:sp>
        </p:grpSp>
        <p:sp>
          <p:nvSpPr>
            <p:cNvPr name="Freeform 7" id="7"/>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7"/>
              <a:stretch>
                <a:fillRect l="0" t="0" r="0" b="0"/>
              </a:stretch>
            </a:blipFill>
          </p:spPr>
        </p:sp>
      </p:grpSp>
      <p:sp>
        <p:nvSpPr>
          <p:cNvPr name="Freeform 8" id="8"/>
          <p:cNvSpPr/>
          <p:nvPr/>
        </p:nvSpPr>
        <p:spPr>
          <a:xfrm flipH="false" flipV="false" rot="0">
            <a:off x="2613134" y="2183539"/>
            <a:ext cx="11130723" cy="3546335"/>
          </a:xfrm>
          <a:custGeom>
            <a:avLst/>
            <a:gdLst/>
            <a:ahLst/>
            <a:cxnLst/>
            <a:rect r="r" b="b" t="t" l="l"/>
            <a:pathLst>
              <a:path h="3546335" w="11130723">
                <a:moveTo>
                  <a:pt x="0" y="0"/>
                </a:moveTo>
                <a:lnTo>
                  <a:pt x="11130723" y="0"/>
                </a:lnTo>
                <a:lnTo>
                  <a:pt x="11130723" y="3546334"/>
                </a:lnTo>
                <a:lnTo>
                  <a:pt x="0" y="3546334"/>
                </a:lnTo>
                <a:lnTo>
                  <a:pt x="0" y="0"/>
                </a:lnTo>
                <a:close/>
              </a:path>
            </a:pathLst>
          </a:custGeom>
          <a:blipFill>
            <a:blip r:embed="rId8"/>
            <a:stretch>
              <a:fillRect l="0" t="0" r="0" b="0"/>
            </a:stretch>
          </a:blipFill>
        </p:spPr>
      </p:sp>
      <p:sp>
        <p:nvSpPr>
          <p:cNvPr name="TextBox 9" id="9"/>
          <p:cNvSpPr txBox="true"/>
          <p:nvPr/>
        </p:nvSpPr>
        <p:spPr>
          <a:xfrm rot="0">
            <a:off x="632564" y="122877"/>
            <a:ext cx="9952765" cy="1186057"/>
          </a:xfrm>
          <a:prstGeom prst="rect">
            <a:avLst/>
          </a:prstGeom>
        </p:spPr>
        <p:txBody>
          <a:bodyPr anchor="t" rtlCol="false" tIns="0" lIns="0" bIns="0" rIns="0">
            <a:spAutoFit/>
          </a:bodyPr>
          <a:lstStyle/>
          <a:p>
            <a:pPr>
              <a:lnSpc>
                <a:spcPts val="8316"/>
              </a:lnSpc>
            </a:pPr>
            <a:r>
              <a:rPr lang="en-US" sz="8400">
                <a:solidFill>
                  <a:srgbClr val="462B22"/>
                </a:solidFill>
                <a:latin typeface="Bodoni FLF Bold"/>
              </a:rPr>
              <a:t>Rate of Return</a:t>
            </a:r>
          </a:p>
        </p:txBody>
      </p:sp>
      <p:grpSp>
        <p:nvGrpSpPr>
          <p:cNvPr name="Group 10" id="10"/>
          <p:cNvGrpSpPr/>
          <p:nvPr/>
        </p:nvGrpSpPr>
        <p:grpSpPr>
          <a:xfrm rot="0">
            <a:off x="4276893" y="6362857"/>
            <a:ext cx="7803205" cy="2519793"/>
            <a:chOff x="0" y="0"/>
            <a:chExt cx="2989746" cy="965442"/>
          </a:xfrm>
        </p:grpSpPr>
        <p:sp>
          <p:nvSpPr>
            <p:cNvPr name="Freeform 11" id="11"/>
            <p:cNvSpPr/>
            <p:nvPr/>
          </p:nvSpPr>
          <p:spPr>
            <a:xfrm flipH="false" flipV="false" rot="0">
              <a:off x="0" y="0"/>
              <a:ext cx="2989746" cy="965442"/>
            </a:xfrm>
            <a:custGeom>
              <a:avLst/>
              <a:gdLst/>
              <a:ahLst/>
              <a:cxnLst/>
              <a:rect r="r" b="b" t="t" l="l"/>
              <a:pathLst>
                <a:path h="965442" w="2989746">
                  <a:moveTo>
                    <a:pt x="0" y="0"/>
                  </a:moveTo>
                  <a:lnTo>
                    <a:pt x="2989746" y="0"/>
                  </a:lnTo>
                  <a:lnTo>
                    <a:pt x="2989746" y="965442"/>
                  </a:lnTo>
                  <a:lnTo>
                    <a:pt x="0" y="965442"/>
                  </a:lnTo>
                  <a:close/>
                </a:path>
              </a:pathLst>
            </a:custGeom>
            <a:solidFill>
              <a:srgbClr val="EFEFEF"/>
            </a:solidFill>
          </p:spPr>
        </p:sp>
        <p:sp>
          <p:nvSpPr>
            <p:cNvPr name="TextBox 12" id="12"/>
            <p:cNvSpPr txBox="true"/>
            <p:nvPr/>
          </p:nvSpPr>
          <p:spPr>
            <a:xfrm>
              <a:off x="0" y="-19050"/>
              <a:ext cx="2989746" cy="984492"/>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4668312" y="6730812"/>
            <a:ext cx="7803205" cy="891941"/>
          </a:xfrm>
          <a:prstGeom prst="rect">
            <a:avLst/>
          </a:prstGeom>
        </p:spPr>
        <p:txBody>
          <a:bodyPr anchor="t" rtlCol="false" tIns="0" lIns="0" bIns="0" rIns="0">
            <a:spAutoFit/>
          </a:bodyPr>
          <a:lstStyle/>
          <a:p>
            <a:pPr>
              <a:lnSpc>
                <a:spcPts val="3655"/>
              </a:lnSpc>
            </a:pPr>
            <a:r>
              <a:rPr lang="en-US" sz="2649" spc="259">
                <a:solidFill>
                  <a:srgbClr val="231F20"/>
                </a:solidFill>
                <a:latin typeface="DM Sans"/>
              </a:rPr>
              <a:t>Considering inflation obtained</a:t>
            </a:r>
          </a:p>
          <a:p>
            <a:pPr algn="l">
              <a:lnSpc>
                <a:spcPts val="3655"/>
              </a:lnSpc>
            </a:pPr>
            <a:r>
              <a:rPr lang="en-US" sz="2649" spc="259">
                <a:solidFill>
                  <a:srgbClr val="231F20"/>
                </a:solidFill>
                <a:latin typeface="DM Sans"/>
              </a:rPr>
              <a:t>Real Rate of return as </a:t>
            </a:r>
            <a:r>
              <a:rPr lang="en-US" sz="2649" spc="259">
                <a:solidFill>
                  <a:srgbClr val="38DF58"/>
                </a:solidFill>
                <a:latin typeface="DM Sans Bold"/>
              </a:rPr>
              <a:t>123.3603</a:t>
            </a:r>
          </a:p>
        </p:txBody>
      </p:sp>
      <p:sp>
        <p:nvSpPr>
          <p:cNvPr name="TextBox 14" id="14"/>
          <p:cNvSpPr txBox="true"/>
          <p:nvPr/>
        </p:nvSpPr>
        <p:spPr>
          <a:xfrm rot="0">
            <a:off x="4668312" y="7952046"/>
            <a:ext cx="7020368" cy="434741"/>
          </a:xfrm>
          <a:prstGeom prst="rect">
            <a:avLst/>
          </a:prstGeom>
        </p:spPr>
        <p:txBody>
          <a:bodyPr anchor="t" rtlCol="false" tIns="0" lIns="0" bIns="0" rIns="0">
            <a:spAutoFit/>
          </a:bodyPr>
          <a:lstStyle/>
          <a:p>
            <a:pPr algn="l">
              <a:lnSpc>
                <a:spcPts val="3655"/>
              </a:lnSpc>
            </a:pPr>
            <a:r>
              <a:rPr lang="en-US" sz="2649" spc="259">
                <a:solidFill>
                  <a:srgbClr val="231F20"/>
                </a:solidFill>
                <a:latin typeface="DM Sans"/>
              </a:rPr>
              <a:t> Nominal return as </a:t>
            </a:r>
            <a:r>
              <a:rPr lang="en-US" sz="2649" spc="259">
                <a:solidFill>
                  <a:srgbClr val="38DF58"/>
                </a:solidFill>
                <a:latin typeface="DM Sans Bold"/>
              </a:rPr>
              <a:t>134.5284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B546"/>
        </a:solidFill>
      </p:bgPr>
    </p:bg>
    <p:spTree>
      <p:nvGrpSpPr>
        <p:cNvPr id="1" name=""/>
        <p:cNvGrpSpPr/>
        <p:nvPr/>
      </p:nvGrpSpPr>
      <p:grpSpPr>
        <a:xfrm>
          <a:off x="0" y="0"/>
          <a:ext cx="0" cy="0"/>
          <a:chOff x="0" y="0"/>
          <a:chExt cx="0" cy="0"/>
        </a:xfrm>
      </p:grpSpPr>
      <p:grpSp>
        <p:nvGrpSpPr>
          <p:cNvPr name="Group 2" id="2"/>
          <p:cNvGrpSpPr/>
          <p:nvPr/>
        </p:nvGrpSpPr>
        <p:grpSpPr>
          <a:xfrm rot="0">
            <a:off x="5145966" y="1913799"/>
            <a:ext cx="7998846" cy="8045934"/>
            <a:chOff x="0" y="0"/>
            <a:chExt cx="10665128" cy="10727912"/>
          </a:xfrm>
        </p:grpSpPr>
        <p:grpSp>
          <p:nvGrpSpPr>
            <p:cNvPr name="Group 3" id="3"/>
            <p:cNvGrpSpPr>
              <a:grpSpLocks noChangeAspect="true"/>
            </p:cNvGrpSpPr>
            <p:nvPr/>
          </p:nvGrpSpPr>
          <p:grpSpPr>
            <a:xfrm rot="0">
              <a:off x="20678" y="0"/>
              <a:ext cx="10407883" cy="10407841"/>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030" t="-3671" r="-3544" b="-3903"/>
                </a:stretch>
              </a:blipFill>
            </p:spPr>
          </p:sp>
        </p:grpSp>
        <p:sp>
          <p:nvSpPr>
            <p:cNvPr name="Freeform 5" id="5"/>
            <p:cNvSpPr/>
            <p:nvPr/>
          </p:nvSpPr>
          <p:spPr>
            <a:xfrm flipH="false" flipV="false" rot="0">
              <a:off x="0" y="22639"/>
              <a:ext cx="10665128" cy="10705272"/>
            </a:xfrm>
            <a:custGeom>
              <a:avLst/>
              <a:gdLst/>
              <a:ahLst/>
              <a:cxnLst/>
              <a:rect r="r" b="b" t="t" l="l"/>
              <a:pathLst>
                <a:path h="10705272" w="10665128">
                  <a:moveTo>
                    <a:pt x="0" y="0"/>
                  </a:moveTo>
                  <a:lnTo>
                    <a:pt x="10665128" y="0"/>
                  </a:lnTo>
                  <a:lnTo>
                    <a:pt x="10665128" y="10705273"/>
                  </a:lnTo>
                  <a:lnTo>
                    <a:pt x="0" y="10705273"/>
                  </a:lnTo>
                  <a:lnTo>
                    <a:pt x="0" y="0"/>
                  </a:lnTo>
                  <a:close/>
                </a:path>
              </a:pathLst>
            </a:custGeom>
            <a:blipFill>
              <a:blip r:embed="rId3"/>
              <a:stretch>
                <a:fillRect l="0" t="0" r="0" b="0"/>
              </a:stretch>
            </a:blipFill>
          </p:spPr>
        </p:sp>
      </p:grpSp>
      <p:grpSp>
        <p:nvGrpSpPr>
          <p:cNvPr name="Group 6" id="6"/>
          <p:cNvGrpSpPr/>
          <p:nvPr/>
        </p:nvGrpSpPr>
        <p:grpSpPr>
          <a:xfrm rot="0">
            <a:off x="0" y="-514350"/>
            <a:ext cx="3784857" cy="8908566"/>
            <a:chOff x="0" y="0"/>
            <a:chExt cx="996835" cy="2346289"/>
          </a:xfrm>
        </p:grpSpPr>
        <p:sp>
          <p:nvSpPr>
            <p:cNvPr name="Freeform 7" id="7"/>
            <p:cNvSpPr/>
            <p:nvPr/>
          </p:nvSpPr>
          <p:spPr>
            <a:xfrm flipH="false" flipV="false" rot="0">
              <a:off x="0" y="0"/>
              <a:ext cx="996835" cy="2346289"/>
            </a:xfrm>
            <a:custGeom>
              <a:avLst/>
              <a:gdLst/>
              <a:ahLst/>
              <a:cxnLst/>
              <a:rect r="r" b="b" t="t" l="l"/>
              <a:pathLst>
                <a:path h="2346289" w="996835">
                  <a:moveTo>
                    <a:pt x="0" y="0"/>
                  </a:moveTo>
                  <a:lnTo>
                    <a:pt x="996835" y="0"/>
                  </a:lnTo>
                  <a:lnTo>
                    <a:pt x="996835" y="2346289"/>
                  </a:lnTo>
                  <a:lnTo>
                    <a:pt x="0" y="2346289"/>
                  </a:lnTo>
                  <a:close/>
                </a:path>
              </a:pathLst>
            </a:custGeom>
            <a:solidFill>
              <a:srgbClr val="323232"/>
            </a:solidFill>
          </p:spPr>
        </p:sp>
        <p:sp>
          <p:nvSpPr>
            <p:cNvPr name="TextBox 8" id="8"/>
            <p:cNvSpPr txBox="true"/>
            <p:nvPr/>
          </p:nvSpPr>
          <p:spPr>
            <a:xfrm>
              <a:off x="0" y="-19050"/>
              <a:ext cx="996835" cy="2365339"/>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2222372" y="360045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0">
            <a:off x="-3404642" y="5143500"/>
            <a:ext cx="7941564" cy="5143500"/>
          </a:xfrm>
          <a:custGeom>
            <a:avLst/>
            <a:gdLst/>
            <a:ahLst/>
            <a:cxnLst/>
            <a:rect r="r" b="b" t="t" l="l"/>
            <a:pathLst>
              <a:path h="5143500" w="7941564">
                <a:moveTo>
                  <a:pt x="0" y="0"/>
                </a:moveTo>
                <a:lnTo>
                  <a:pt x="7941564" y="0"/>
                </a:lnTo>
                <a:lnTo>
                  <a:pt x="7941564" y="5143500"/>
                </a:lnTo>
                <a:lnTo>
                  <a:pt x="0" y="5143500"/>
                </a:lnTo>
                <a:lnTo>
                  <a:pt x="0" y="0"/>
                </a:lnTo>
                <a:close/>
              </a:path>
            </a:pathLst>
          </a:custGeom>
          <a:blipFill>
            <a:blip r:embed="rId5"/>
            <a:stretch>
              <a:fillRect l="0" t="-60000" r="0" b="0"/>
            </a:stretch>
          </a:blipFill>
        </p:spPr>
      </p:sp>
      <p:sp>
        <p:nvSpPr>
          <p:cNvPr name="Freeform 11" id="11"/>
          <p:cNvSpPr/>
          <p:nvPr/>
        </p:nvSpPr>
        <p:spPr>
          <a:xfrm flipH="false" flipV="false" rot="0">
            <a:off x="3784857" y="3250716"/>
            <a:ext cx="343254" cy="5143500"/>
          </a:xfrm>
          <a:custGeom>
            <a:avLst/>
            <a:gdLst/>
            <a:ahLst/>
            <a:cxnLst/>
            <a:rect r="r" b="b" t="t" l="l"/>
            <a:pathLst>
              <a:path h="5143500" w="343254">
                <a:moveTo>
                  <a:pt x="0" y="0"/>
                </a:moveTo>
                <a:lnTo>
                  <a:pt x="343253" y="0"/>
                </a:lnTo>
                <a:lnTo>
                  <a:pt x="343253" y="5143500"/>
                </a:lnTo>
                <a:lnTo>
                  <a:pt x="0" y="5143500"/>
                </a:lnTo>
                <a:lnTo>
                  <a:pt x="0" y="0"/>
                </a:lnTo>
                <a:close/>
              </a:path>
            </a:pathLst>
          </a:custGeom>
          <a:blipFill>
            <a:blip r:embed="rId5"/>
            <a:stretch>
              <a:fillRect l="-2094513" t="-60000" r="-119098" b="0"/>
            </a:stretch>
          </a:blipFill>
        </p:spPr>
      </p:sp>
      <p:sp>
        <p:nvSpPr>
          <p:cNvPr name="Freeform 12" id="12"/>
          <p:cNvSpPr/>
          <p:nvPr/>
        </p:nvSpPr>
        <p:spPr>
          <a:xfrm flipH="false" flipV="false" rot="0">
            <a:off x="3784857" y="1161701"/>
            <a:ext cx="343254" cy="2651494"/>
          </a:xfrm>
          <a:custGeom>
            <a:avLst/>
            <a:gdLst/>
            <a:ahLst/>
            <a:cxnLst/>
            <a:rect r="r" b="b" t="t" l="l"/>
            <a:pathLst>
              <a:path h="2651494" w="343254">
                <a:moveTo>
                  <a:pt x="0" y="0"/>
                </a:moveTo>
                <a:lnTo>
                  <a:pt x="343253" y="0"/>
                </a:lnTo>
                <a:lnTo>
                  <a:pt x="343253" y="2651495"/>
                </a:lnTo>
                <a:lnTo>
                  <a:pt x="0" y="2651495"/>
                </a:lnTo>
                <a:lnTo>
                  <a:pt x="0" y="0"/>
                </a:lnTo>
                <a:close/>
              </a:path>
            </a:pathLst>
          </a:custGeom>
          <a:blipFill>
            <a:blip r:embed="rId5"/>
            <a:stretch>
              <a:fillRect l="-2094513" t="-116390" r="-119098" b="-93984"/>
            </a:stretch>
          </a:blipFill>
        </p:spPr>
      </p:sp>
      <p:grpSp>
        <p:nvGrpSpPr>
          <p:cNvPr name="Group 13" id="13"/>
          <p:cNvGrpSpPr/>
          <p:nvPr/>
        </p:nvGrpSpPr>
        <p:grpSpPr>
          <a:xfrm rot="0">
            <a:off x="14506331" y="0"/>
            <a:ext cx="3784857" cy="8908566"/>
            <a:chOff x="0" y="0"/>
            <a:chExt cx="996835" cy="2346289"/>
          </a:xfrm>
        </p:grpSpPr>
        <p:sp>
          <p:nvSpPr>
            <p:cNvPr name="Freeform 14" id="14"/>
            <p:cNvSpPr/>
            <p:nvPr/>
          </p:nvSpPr>
          <p:spPr>
            <a:xfrm flipH="false" flipV="false" rot="0">
              <a:off x="0" y="0"/>
              <a:ext cx="996835" cy="2346289"/>
            </a:xfrm>
            <a:custGeom>
              <a:avLst/>
              <a:gdLst/>
              <a:ahLst/>
              <a:cxnLst/>
              <a:rect r="r" b="b" t="t" l="l"/>
              <a:pathLst>
                <a:path h="2346289" w="996835">
                  <a:moveTo>
                    <a:pt x="0" y="0"/>
                  </a:moveTo>
                  <a:lnTo>
                    <a:pt x="996835" y="0"/>
                  </a:lnTo>
                  <a:lnTo>
                    <a:pt x="996835" y="2346289"/>
                  </a:lnTo>
                  <a:lnTo>
                    <a:pt x="0" y="2346289"/>
                  </a:lnTo>
                  <a:close/>
                </a:path>
              </a:pathLst>
            </a:custGeom>
            <a:solidFill>
              <a:srgbClr val="323232"/>
            </a:solidFill>
          </p:spPr>
        </p:sp>
        <p:sp>
          <p:nvSpPr>
            <p:cNvPr name="TextBox 15" id="15"/>
            <p:cNvSpPr txBox="true"/>
            <p:nvPr/>
          </p:nvSpPr>
          <p:spPr>
            <a:xfrm>
              <a:off x="0" y="-19050"/>
              <a:ext cx="996835" cy="2365339"/>
            </a:xfrm>
            <a:prstGeom prst="rect">
              <a:avLst/>
            </a:prstGeom>
          </p:spPr>
          <p:txBody>
            <a:bodyPr anchor="ctr" rtlCol="false" tIns="50800" lIns="50800" bIns="50800" rIns="50800"/>
            <a:lstStyle/>
            <a:p>
              <a:pPr algn="ctr">
                <a:lnSpc>
                  <a:spcPts val="2239"/>
                </a:lnSpc>
              </a:pPr>
            </a:p>
          </p:txBody>
        </p:sp>
      </p:grpSp>
      <p:sp>
        <p:nvSpPr>
          <p:cNvPr name="Freeform 16" id="16"/>
          <p:cNvSpPr/>
          <p:nvPr/>
        </p:nvSpPr>
        <p:spPr>
          <a:xfrm flipH="false" flipV="false" rot="0">
            <a:off x="12283959" y="360045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grpSp>
        <p:nvGrpSpPr>
          <p:cNvPr name="Group 17" id="17"/>
          <p:cNvGrpSpPr/>
          <p:nvPr/>
        </p:nvGrpSpPr>
        <p:grpSpPr>
          <a:xfrm rot="0">
            <a:off x="13753856" y="1193316"/>
            <a:ext cx="7941564" cy="9258300"/>
            <a:chOff x="0" y="0"/>
            <a:chExt cx="10588752" cy="12344400"/>
          </a:xfrm>
        </p:grpSpPr>
        <p:sp>
          <p:nvSpPr>
            <p:cNvPr name="Freeform 18" id="18"/>
            <p:cNvSpPr/>
            <p:nvPr/>
          </p:nvSpPr>
          <p:spPr>
            <a:xfrm flipH="false" flipV="false" rot="0">
              <a:off x="0" y="5486400"/>
              <a:ext cx="10588752" cy="6858000"/>
            </a:xfrm>
            <a:custGeom>
              <a:avLst/>
              <a:gdLst/>
              <a:ahLst/>
              <a:cxnLst/>
              <a:rect r="r" b="b" t="t" l="l"/>
              <a:pathLst>
                <a:path h="6858000" w="10588752">
                  <a:moveTo>
                    <a:pt x="0" y="0"/>
                  </a:moveTo>
                  <a:lnTo>
                    <a:pt x="10588752" y="0"/>
                  </a:lnTo>
                  <a:lnTo>
                    <a:pt x="10588752" y="6858000"/>
                  </a:lnTo>
                  <a:lnTo>
                    <a:pt x="0" y="6858000"/>
                  </a:lnTo>
                  <a:lnTo>
                    <a:pt x="0" y="0"/>
                  </a:lnTo>
                  <a:close/>
                </a:path>
              </a:pathLst>
            </a:custGeom>
            <a:blipFill>
              <a:blip r:embed="rId5"/>
              <a:stretch>
                <a:fillRect l="0" t="-60000" r="0" b="0"/>
              </a:stretch>
            </a:blipFill>
          </p:spPr>
        </p:sp>
        <p:sp>
          <p:nvSpPr>
            <p:cNvPr name="Freeform 19" id="19"/>
            <p:cNvSpPr/>
            <p:nvPr/>
          </p:nvSpPr>
          <p:spPr>
            <a:xfrm flipH="false" flipV="false" rot="0">
              <a:off x="716719" y="2785353"/>
              <a:ext cx="457672" cy="6858000"/>
            </a:xfrm>
            <a:custGeom>
              <a:avLst/>
              <a:gdLst/>
              <a:ahLst/>
              <a:cxnLst/>
              <a:rect r="r" b="b" t="t" l="l"/>
              <a:pathLst>
                <a:path h="6858000" w="457672">
                  <a:moveTo>
                    <a:pt x="0" y="0"/>
                  </a:moveTo>
                  <a:lnTo>
                    <a:pt x="457672" y="0"/>
                  </a:lnTo>
                  <a:lnTo>
                    <a:pt x="457672" y="6858000"/>
                  </a:lnTo>
                  <a:lnTo>
                    <a:pt x="0" y="6858000"/>
                  </a:lnTo>
                  <a:lnTo>
                    <a:pt x="0" y="0"/>
                  </a:lnTo>
                  <a:close/>
                </a:path>
              </a:pathLst>
            </a:custGeom>
            <a:blipFill>
              <a:blip r:embed="rId5"/>
              <a:stretch>
                <a:fillRect l="-2094513" t="-60000" r="-119098" b="0"/>
              </a:stretch>
            </a:blipFill>
          </p:spPr>
        </p:sp>
        <p:sp>
          <p:nvSpPr>
            <p:cNvPr name="Freeform 20" id="20"/>
            <p:cNvSpPr/>
            <p:nvPr/>
          </p:nvSpPr>
          <p:spPr>
            <a:xfrm flipH="false" flipV="false" rot="0">
              <a:off x="716719" y="0"/>
              <a:ext cx="457672" cy="3535326"/>
            </a:xfrm>
            <a:custGeom>
              <a:avLst/>
              <a:gdLst/>
              <a:ahLst/>
              <a:cxnLst/>
              <a:rect r="r" b="b" t="t" l="l"/>
              <a:pathLst>
                <a:path h="3535326" w="457672">
                  <a:moveTo>
                    <a:pt x="0" y="0"/>
                  </a:moveTo>
                  <a:lnTo>
                    <a:pt x="457672" y="0"/>
                  </a:lnTo>
                  <a:lnTo>
                    <a:pt x="457672" y="3535326"/>
                  </a:lnTo>
                  <a:lnTo>
                    <a:pt x="0" y="3535326"/>
                  </a:lnTo>
                  <a:lnTo>
                    <a:pt x="0" y="0"/>
                  </a:lnTo>
                  <a:close/>
                </a:path>
              </a:pathLst>
            </a:custGeom>
            <a:blipFill>
              <a:blip r:embed="rId5"/>
              <a:stretch>
                <a:fillRect l="-2094513" t="-116390" r="-119098" b="-93984"/>
              </a:stretch>
            </a:blipFill>
          </p:spPr>
        </p:sp>
      </p:grpSp>
      <p:sp>
        <p:nvSpPr>
          <p:cNvPr name="Freeform 21" id="21"/>
          <p:cNvSpPr/>
          <p:nvPr/>
        </p:nvSpPr>
        <p:spPr>
          <a:xfrm flipH="false" flipV="false" rot="0">
            <a:off x="-343077" y="179306"/>
            <a:ext cx="3956484" cy="1964790"/>
          </a:xfrm>
          <a:custGeom>
            <a:avLst/>
            <a:gdLst/>
            <a:ahLst/>
            <a:cxnLst/>
            <a:rect r="r" b="b" t="t" l="l"/>
            <a:pathLst>
              <a:path h="1964790" w="3956484">
                <a:moveTo>
                  <a:pt x="0" y="0"/>
                </a:moveTo>
                <a:lnTo>
                  <a:pt x="3956484" y="0"/>
                </a:lnTo>
                <a:lnTo>
                  <a:pt x="3956484" y="1964790"/>
                </a:lnTo>
                <a:lnTo>
                  <a:pt x="0" y="1964790"/>
                </a:lnTo>
                <a:lnTo>
                  <a:pt x="0" y="0"/>
                </a:lnTo>
                <a:close/>
              </a:path>
            </a:pathLst>
          </a:custGeom>
          <a:blipFill>
            <a:blip r:embed="rId6"/>
            <a:stretch>
              <a:fillRect l="0" t="-4747" r="0" b="-4747"/>
            </a:stretch>
          </a:blipFill>
        </p:spPr>
      </p:sp>
      <p:sp>
        <p:nvSpPr>
          <p:cNvPr name="Freeform 22" id="22"/>
          <p:cNvSpPr/>
          <p:nvPr/>
        </p:nvSpPr>
        <p:spPr>
          <a:xfrm flipH="true" flipV="false" rot="0">
            <a:off x="14487192" y="169781"/>
            <a:ext cx="3956484" cy="1964790"/>
          </a:xfrm>
          <a:custGeom>
            <a:avLst/>
            <a:gdLst/>
            <a:ahLst/>
            <a:cxnLst/>
            <a:rect r="r" b="b" t="t" l="l"/>
            <a:pathLst>
              <a:path h="1964790" w="3956484">
                <a:moveTo>
                  <a:pt x="3956484" y="0"/>
                </a:moveTo>
                <a:lnTo>
                  <a:pt x="0" y="0"/>
                </a:lnTo>
                <a:lnTo>
                  <a:pt x="0" y="1964790"/>
                </a:lnTo>
                <a:lnTo>
                  <a:pt x="3956484" y="1964790"/>
                </a:lnTo>
                <a:lnTo>
                  <a:pt x="3956484" y="0"/>
                </a:lnTo>
                <a:close/>
              </a:path>
            </a:pathLst>
          </a:custGeom>
          <a:blipFill>
            <a:blip r:embed="rId6"/>
            <a:stretch>
              <a:fillRect l="0" t="-4747" r="0" b="-4747"/>
            </a:stretch>
          </a:blipFill>
        </p:spPr>
      </p:sp>
      <p:sp>
        <p:nvSpPr>
          <p:cNvPr name="Freeform 23" id="23"/>
          <p:cNvSpPr/>
          <p:nvPr/>
        </p:nvSpPr>
        <p:spPr>
          <a:xfrm flipH="false" flipV="false" rot="0">
            <a:off x="2787340" y="-587904"/>
            <a:ext cx="12560920" cy="2732000"/>
          </a:xfrm>
          <a:custGeom>
            <a:avLst/>
            <a:gdLst/>
            <a:ahLst/>
            <a:cxnLst/>
            <a:rect r="r" b="b" t="t" l="l"/>
            <a:pathLst>
              <a:path h="2732000" w="12560920">
                <a:moveTo>
                  <a:pt x="0" y="0"/>
                </a:moveTo>
                <a:lnTo>
                  <a:pt x="12560920" y="0"/>
                </a:lnTo>
                <a:lnTo>
                  <a:pt x="12560920" y="2732000"/>
                </a:lnTo>
                <a:lnTo>
                  <a:pt x="0" y="2732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3784857" y="9403866"/>
            <a:ext cx="343254" cy="5143500"/>
          </a:xfrm>
          <a:custGeom>
            <a:avLst/>
            <a:gdLst/>
            <a:ahLst/>
            <a:cxnLst/>
            <a:rect r="r" b="b" t="t" l="l"/>
            <a:pathLst>
              <a:path h="5143500" w="343254">
                <a:moveTo>
                  <a:pt x="0" y="0"/>
                </a:moveTo>
                <a:lnTo>
                  <a:pt x="343253" y="0"/>
                </a:lnTo>
                <a:lnTo>
                  <a:pt x="343253" y="5143500"/>
                </a:lnTo>
                <a:lnTo>
                  <a:pt x="0" y="5143500"/>
                </a:lnTo>
                <a:lnTo>
                  <a:pt x="0" y="0"/>
                </a:lnTo>
                <a:close/>
              </a:path>
            </a:pathLst>
          </a:custGeom>
          <a:blipFill>
            <a:blip r:embed="rId5"/>
            <a:stretch>
              <a:fillRect l="-2094513" t="-60000" r="-119098" b="0"/>
            </a:stretch>
          </a:blipFill>
        </p:spPr>
      </p:sp>
      <p:sp>
        <p:nvSpPr>
          <p:cNvPr name="Freeform 25" id="25"/>
          <p:cNvSpPr/>
          <p:nvPr/>
        </p:nvSpPr>
        <p:spPr>
          <a:xfrm flipH="false" flipV="false" rot="0">
            <a:off x="3784857" y="7314851"/>
            <a:ext cx="343254" cy="2651494"/>
          </a:xfrm>
          <a:custGeom>
            <a:avLst/>
            <a:gdLst/>
            <a:ahLst/>
            <a:cxnLst/>
            <a:rect r="r" b="b" t="t" l="l"/>
            <a:pathLst>
              <a:path h="2651494" w="343254">
                <a:moveTo>
                  <a:pt x="0" y="0"/>
                </a:moveTo>
                <a:lnTo>
                  <a:pt x="343253" y="0"/>
                </a:lnTo>
                <a:lnTo>
                  <a:pt x="343253" y="2651494"/>
                </a:lnTo>
                <a:lnTo>
                  <a:pt x="0" y="2651494"/>
                </a:lnTo>
                <a:lnTo>
                  <a:pt x="0" y="0"/>
                </a:lnTo>
                <a:close/>
              </a:path>
            </a:pathLst>
          </a:custGeom>
          <a:blipFill>
            <a:blip r:embed="rId5"/>
            <a:stretch>
              <a:fillRect l="-2094513" t="-116390" r="-119098" b="-93984"/>
            </a:stretch>
          </a:blipFill>
        </p:spPr>
      </p:sp>
      <p:grpSp>
        <p:nvGrpSpPr>
          <p:cNvPr name="Group 26" id="26"/>
          <p:cNvGrpSpPr/>
          <p:nvPr/>
        </p:nvGrpSpPr>
        <p:grpSpPr>
          <a:xfrm rot="0">
            <a:off x="14286990" y="7314851"/>
            <a:ext cx="343254" cy="7232515"/>
            <a:chOff x="0" y="0"/>
            <a:chExt cx="457672" cy="9643353"/>
          </a:xfrm>
        </p:grpSpPr>
        <p:sp>
          <p:nvSpPr>
            <p:cNvPr name="Freeform 27" id="27"/>
            <p:cNvSpPr/>
            <p:nvPr/>
          </p:nvSpPr>
          <p:spPr>
            <a:xfrm flipH="false" flipV="false" rot="0">
              <a:off x="0" y="2785353"/>
              <a:ext cx="457672" cy="6858000"/>
            </a:xfrm>
            <a:custGeom>
              <a:avLst/>
              <a:gdLst/>
              <a:ahLst/>
              <a:cxnLst/>
              <a:rect r="r" b="b" t="t" l="l"/>
              <a:pathLst>
                <a:path h="6858000" w="457672">
                  <a:moveTo>
                    <a:pt x="0" y="0"/>
                  </a:moveTo>
                  <a:lnTo>
                    <a:pt x="457672" y="0"/>
                  </a:lnTo>
                  <a:lnTo>
                    <a:pt x="457672" y="6858000"/>
                  </a:lnTo>
                  <a:lnTo>
                    <a:pt x="0" y="6858000"/>
                  </a:lnTo>
                  <a:lnTo>
                    <a:pt x="0" y="0"/>
                  </a:lnTo>
                  <a:close/>
                </a:path>
              </a:pathLst>
            </a:custGeom>
            <a:blipFill>
              <a:blip r:embed="rId5"/>
              <a:stretch>
                <a:fillRect l="-2094513" t="-60000" r="-119098" b="0"/>
              </a:stretch>
            </a:blipFill>
          </p:spPr>
        </p:sp>
        <p:sp>
          <p:nvSpPr>
            <p:cNvPr name="Freeform 28" id="28"/>
            <p:cNvSpPr/>
            <p:nvPr/>
          </p:nvSpPr>
          <p:spPr>
            <a:xfrm flipH="false" flipV="false" rot="0">
              <a:off x="0" y="0"/>
              <a:ext cx="457672" cy="3535326"/>
            </a:xfrm>
            <a:custGeom>
              <a:avLst/>
              <a:gdLst/>
              <a:ahLst/>
              <a:cxnLst/>
              <a:rect r="r" b="b" t="t" l="l"/>
              <a:pathLst>
                <a:path h="3535326" w="457672">
                  <a:moveTo>
                    <a:pt x="0" y="0"/>
                  </a:moveTo>
                  <a:lnTo>
                    <a:pt x="457672" y="0"/>
                  </a:lnTo>
                  <a:lnTo>
                    <a:pt x="457672" y="3535326"/>
                  </a:lnTo>
                  <a:lnTo>
                    <a:pt x="0" y="3535326"/>
                  </a:lnTo>
                  <a:lnTo>
                    <a:pt x="0" y="0"/>
                  </a:lnTo>
                  <a:close/>
                </a:path>
              </a:pathLst>
            </a:custGeom>
            <a:blipFill>
              <a:blip r:embed="rId5"/>
              <a:stretch>
                <a:fillRect l="-2094513" t="-116390" r="-119098" b="-93984"/>
              </a:stretch>
            </a:blipFill>
          </p:spPr>
        </p:sp>
      </p:grpSp>
      <p:sp>
        <p:nvSpPr>
          <p:cNvPr name="Freeform 29" id="29"/>
          <p:cNvSpPr/>
          <p:nvPr/>
        </p:nvSpPr>
        <p:spPr>
          <a:xfrm flipH="false" flipV="false" rot="0">
            <a:off x="3700175" y="8287880"/>
            <a:ext cx="343254" cy="5143500"/>
          </a:xfrm>
          <a:custGeom>
            <a:avLst/>
            <a:gdLst/>
            <a:ahLst/>
            <a:cxnLst/>
            <a:rect r="r" b="b" t="t" l="l"/>
            <a:pathLst>
              <a:path h="5143500" w="343254">
                <a:moveTo>
                  <a:pt x="0" y="0"/>
                </a:moveTo>
                <a:lnTo>
                  <a:pt x="343254" y="0"/>
                </a:lnTo>
                <a:lnTo>
                  <a:pt x="343254" y="5143500"/>
                </a:lnTo>
                <a:lnTo>
                  <a:pt x="0" y="5143500"/>
                </a:lnTo>
                <a:lnTo>
                  <a:pt x="0" y="0"/>
                </a:lnTo>
                <a:close/>
              </a:path>
            </a:pathLst>
          </a:custGeom>
          <a:blipFill>
            <a:blip r:embed="rId5"/>
            <a:stretch>
              <a:fillRect l="-2094513" t="-60000" r="-119098"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1611" y="239323"/>
            <a:ext cx="8776189" cy="7920737"/>
            <a:chOff x="0" y="0"/>
            <a:chExt cx="11701585" cy="10560983"/>
          </a:xfrm>
        </p:grpSpPr>
        <p:pic>
          <p:nvPicPr>
            <p:cNvPr name="Picture 3" id="3"/>
            <p:cNvPicPr>
              <a:picLocks noChangeAspect="true"/>
            </p:cNvPicPr>
            <p:nvPr/>
          </p:nvPicPr>
          <p:blipFill>
            <a:blip r:embed="rId2"/>
            <a:srcRect l="0" t="39456" r="25877" b="15945"/>
            <a:stretch>
              <a:fillRect/>
            </a:stretch>
          </p:blipFill>
          <p:spPr>
            <a:xfrm flipH="false" flipV="false">
              <a:off x="0" y="0"/>
              <a:ext cx="11701585" cy="10560983"/>
            </a:xfrm>
            <a:prstGeom prst="rect">
              <a:avLst/>
            </a:prstGeom>
          </p:spPr>
        </p:pic>
      </p:grpSp>
      <p:grpSp>
        <p:nvGrpSpPr>
          <p:cNvPr name="Group 4" id="4"/>
          <p:cNvGrpSpPr/>
          <p:nvPr/>
        </p:nvGrpSpPr>
        <p:grpSpPr>
          <a:xfrm rot="0">
            <a:off x="291611" y="8468181"/>
            <a:ext cx="8776189" cy="1524645"/>
            <a:chOff x="0" y="0"/>
            <a:chExt cx="11701585" cy="2032861"/>
          </a:xfrm>
        </p:grpSpPr>
        <p:sp>
          <p:nvSpPr>
            <p:cNvPr name="AutoShape 5" id="5"/>
            <p:cNvSpPr/>
            <p:nvPr/>
          </p:nvSpPr>
          <p:spPr>
            <a:xfrm>
              <a:off x="0" y="0"/>
              <a:ext cx="11701585" cy="2032861"/>
            </a:xfrm>
            <a:prstGeom prst="rect">
              <a:avLst/>
            </a:prstGeom>
            <a:solidFill>
              <a:srgbClr val="E0DDCC"/>
            </a:solidFill>
          </p:spPr>
        </p:sp>
      </p:grpSp>
      <p:sp>
        <p:nvSpPr>
          <p:cNvPr name="Freeform 6" id="6"/>
          <p:cNvSpPr/>
          <p:nvPr/>
        </p:nvSpPr>
        <p:spPr>
          <a:xfrm flipH="false" flipV="false" rot="0">
            <a:off x="15451724" y="5143500"/>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20569">
            <a:off x="14264274" y="-1818077"/>
            <a:ext cx="3344210" cy="4114800"/>
          </a:xfrm>
          <a:custGeom>
            <a:avLst/>
            <a:gdLst/>
            <a:ahLst/>
            <a:cxnLst/>
            <a:rect r="r" b="b" t="t" l="l"/>
            <a:pathLst>
              <a:path h="4114800" w="3344210">
                <a:moveTo>
                  <a:pt x="0" y="0"/>
                </a:moveTo>
                <a:lnTo>
                  <a:pt x="3344210" y="0"/>
                </a:lnTo>
                <a:lnTo>
                  <a:pt x="334421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470528" y="2175662"/>
            <a:ext cx="7034848" cy="3589320"/>
          </a:xfrm>
          <a:prstGeom prst="rect">
            <a:avLst/>
          </a:prstGeom>
        </p:spPr>
        <p:txBody>
          <a:bodyPr anchor="t" rtlCol="false" tIns="0" lIns="0" bIns="0" rIns="0">
            <a:spAutoFit/>
          </a:bodyPr>
          <a:lstStyle/>
          <a:p>
            <a:pPr>
              <a:lnSpc>
                <a:spcPts val="13342"/>
              </a:lnSpc>
            </a:pPr>
            <a:r>
              <a:rPr lang="en-US" sz="13477">
                <a:solidFill>
                  <a:srgbClr val="462B22"/>
                </a:solidFill>
                <a:latin typeface="Bodoni FLF Bold"/>
              </a:rPr>
              <a:t>THANK YOU</a:t>
            </a:r>
          </a:p>
        </p:txBody>
      </p:sp>
      <p:grpSp>
        <p:nvGrpSpPr>
          <p:cNvPr name="Group 9" id="9"/>
          <p:cNvGrpSpPr/>
          <p:nvPr/>
        </p:nvGrpSpPr>
        <p:grpSpPr>
          <a:xfrm rot="5400000">
            <a:off x="13381742" y="3968880"/>
            <a:ext cx="729432" cy="6872158"/>
            <a:chOff x="0" y="0"/>
            <a:chExt cx="736600" cy="6939686"/>
          </a:xfrm>
        </p:grpSpPr>
        <p:sp>
          <p:nvSpPr>
            <p:cNvPr name="Freeform 10" id="10"/>
            <p:cNvSpPr/>
            <p:nvPr/>
          </p:nvSpPr>
          <p:spPr>
            <a:xfrm flipH="false" flipV="false" rot="0">
              <a:off x="0" y="0"/>
              <a:ext cx="736600" cy="6939686"/>
            </a:xfrm>
            <a:custGeom>
              <a:avLst/>
              <a:gdLst/>
              <a:ahLst/>
              <a:cxnLst/>
              <a:rect r="r" b="b" t="t" l="l"/>
              <a:pathLst>
                <a:path h="6939686" w="736600">
                  <a:moveTo>
                    <a:pt x="736600" y="0"/>
                  </a:moveTo>
                  <a:lnTo>
                    <a:pt x="736600" y="6939686"/>
                  </a:lnTo>
                  <a:lnTo>
                    <a:pt x="368300" y="6812686"/>
                  </a:lnTo>
                  <a:lnTo>
                    <a:pt x="0" y="6939686"/>
                  </a:lnTo>
                  <a:lnTo>
                    <a:pt x="0" y="0"/>
                  </a:lnTo>
                  <a:lnTo>
                    <a:pt x="736600" y="0"/>
                  </a:lnTo>
                  <a:close/>
                </a:path>
              </a:pathLst>
            </a:custGeom>
            <a:solidFill>
              <a:srgbClr val="F9AE41"/>
            </a:solidFill>
          </p:spPr>
        </p:sp>
        <p:sp>
          <p:nvSpPr>
            <p:cNvPr name="TextBox 11" id="11"/>
            <p:cNvSpPr txBox="true"/>
            <p:nvPr/>
          </p:nvSpPr>
          <p:spPr>
            <a:xfrm>
              <a:off x="0" y="0"/>
              <a:ext cx="736600" cy="6812686"/>
            </a:xfrm>
            <a:prstGeom prst="rect">
              <a:avLst/>
            </a:prstGeom>
          </p:spPr>
          <p:txBody>
            <a:bodyPr anchor="ctr" rtlCol="false" tIns="48876" lIns="48876" bIns="48876" rIns="48876"/>
            <a:lstStyle/>
            <a:p>
              <a:pPr>
                <a:lnSpc>
                  <a:spcPts val="1304"/>
                </a:lnSpc>
              </a:pPr>
            </a:p>
          </p:txBody>
        </p:sp>
      </p:grpSp>
      <p:sp>
        <p:nvSpPr>
          <p:cNvPr name="AutoShape 12" id="12"/>
          <p:cNvSpPr/>
          <p:nvPr/>
        </p:nvSpPr>
        <p:spPr>
          <a:xfrm flipV="true">
            <a:off x="10310452" y="8110735"/>
            <a:ext cx="6872014" cy="31484"/>
          </a:xfrm>
          <a:prstGeom prst="line">
            <a:avLst/>
          </a:prstGeom>
          <a:ln cap="flat" w="28575">
            <a:solidFill>
              <a:srgbClr val="F9AE41"/>
            </a:solidFill>
            <a:prstDash val="solid"/>
            <a:headEnd type="none" len="sm" w="sm"/>
            <a:tailEnd type="none" len="sm" w="sm"/>
          </a:ln>
        </p:spPr>
      </p:sp>
      <p:sp>
        <p:nvSpPr>
          <p:cNvPr name="TextBox 13" id="13"/>
          <p:cNvSpPr txBox="true"/>
          <p:nvPr/>
        </p:nvSpPr>
        <p:spPr>
          <a:xfrm rot="0">
            <a:off x="10470528" y="6106886"/>
            <a:ext cx="2141032" cy="562917"/>
          </a:xfrm>
          <a:prstGeom prst="rect">
            <a:avLst/>
          </a:prstGeom>
        </p:spPr>
        <p:txBody>
          <a:bodyPr anchor="t" rtlCol="false" tIns="0" lIns="0" bIns="0" rIns="0">
            <a:spAutoFit/>
          </a:bodyPr>
          <a:lstStyle/>
          <a:p>
            <a:pPr algn="r">
              <a:lnSpc>
                <a:spcPts val="4372"/>
              </a:lnSpc>
            </a:pPr>
            <a:r>
              <a:rPr lang="en-US" sz="3869">
                <a:solidFill>
                  <a:srgbClr val="FFFFFF"/>
                </a:solidFill>
                <a:latin typeface="Bebas Neue Cyrillic"/>
              </a:rPr>
              <a:t>open daily</a:t>
            </a:r>
          </a:p>
        </p:txBody>
      </p:sp>
      <p:sp>
        <p:nvSpPr>
          <p:cNvPr name="TextBox 14" id="14"/>
          <p:cNvSpPr txBox="true"/>
          <p:nvPr/>
        </p:nvSpPr>
        <p:spPr>
          <a:xfrm rot="0">
            <a:off x="9918170" y="7032787"/>
            <a:ext cx="7656577" cy="655149"/>
          </a:xfrm>
          <a:prstGeom prst="rect">
            <a:avLst/>
          </a:prstGeom>
        </p:spPr>
        <p:txBody>
          <a:bodyPr anchor="t" rtlCol="false" tIns="0" lIns="0" bIns="0" rIns="0">
            <a:spAutoFit/>
          </a:bodyPr>
          <a:lstStyle/>
          <a:p>
            <a:pPr algn="ctr">
              <a:lnSpc>
                <a:spcPts val="5439"/>
              </a:lnSpc>
              <a:spcBef>
                <a:spcPct val="0"/>
              </a:spcBef>
            </a:pPr>
            <a:r>
              <a:rPr lang="en-US" sz="3885" spc="314">
                <a:solidFill>
                  <a:srgbClr val="2E2A16"/>
                </a:solidFill>
                <a:latin typeface="Oswald Bold"/>
              </a:rPr>
              <a:t>Baa Maga, Tea Kuditiya</a:t>
            </a:r>
          </a:p>
        </p:txBody>
      </p:sp>
      <p:sp>
        <p:nvSpPr>
          <p:cNvPr name="Freeform 15" id="15"/>
          <p:cNvSpPr/>
          <p:nvPr/>
        </p:nvSpPr>
        <p:spPr>
          <a:xfrm flipH="false" flipV="false" rot="0">
            <a:off x="15451724" y="6087836"/>
            <a:ext cx="1631716" cy="2360530"/>
          </a:xfrm>
          <a:custGeom>
            <a:avLst/>
            <a:gdLst/>
            <a:ahLst/>
            <a:cxnLst/>
            <a:rect r="r" b="b" t="t" l="l"/>
            <a:pathLst>
              <a:path h="2360530" w="1631716">
                <a:moveTo>
                  <a:pt x="0" y="0"/>
                </a:moveTo>
                <a:lnTo>
                  <a:pt x="1631716" y="0"/>
                </a:lnTo>
                <a:lnTo>
                  <a:pt x="1631716" y="2360530"/>
                </a:lnTo>
                <a:lnTo>
                  <a:pt x="0" y="2360530"/>
                </a:lnTo>
                <a:lnTo>
                  <a:pt x="0" y="0"/>
                </a:lnTo>
                <a:close/>
              </a:path>
            </a:pathLst>
          </a:custGeom>
          <a:blipFill>
            <a:blip r:embed="rId7"/>
            <a:stretch>
              <a:fillRect l="0" t="0" r="0" b="0"/>
            </a:stretch>
          </a:blipFill>
        </p:spPr>
      </p:sp>
      <p:grpSp>
        <p:nvGrpSpPr>
          <p:cNvPr name="Group 16" id="16"/>
          <p:cNvGrpSpPr/>
          <p:nvPr/>
        </p:nvGrpSpPr>
        <p:grpSpPr>
          <a:xfrm rot="0">
            <a:off x="15746011" y="6732013"/>
            <a:ext cx="1070875" cy="1077179"/>
            <a:chOff x="0" y="0"/>
            <a:chExt cx="1427834" cy="1436239"/>
          </a:xfrm>
        </p:grpSpPr>
        <p:grpSp>
          <p:nvGrpSpPr>
            <p:cNvPr name="Group 17" id="17"/>
            <p:cNvGrpSpPr>
              <a:grpSpLocks noChangeAspect="true"/>
            </p:cNvGrpSpPr>
            <p:nvPr/>
          </p:nvGrpSpPr>
          <p:grpSpPr>
            <a:xfrm rot="0">
              <a:off x="2768" y="0"/>
              <a:ext cx="1393394" cy="1393388"/>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030" t="-3671" r="-3544" b="-3903"/>
                </a:stretch>
              </a:blipFill>
            </p:spPr>
          </p:sp>
        </p:grpSp>
        <p:sp>
          <p:nvSpPr>
            <p:cNvPr name="Freeform 19" id="19"/>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9"/>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8643" y="336257"/>
            <a:ext cx="17550713" cy="3825088"/>
            <a:chOff x="0" y="0"/>
            <a:chExt cx="23400951" cy="5100117"/>
          </a:xfrm>
        </p:grpSpPr>
        <p:pic>
          <p:nvPicPr>
            <p:cNvPr name="Picture 3" id="3"/>
            <p:cNvPicPr>
              <a:picLocks noChangeAspect="true"/>
            </p:cNvPicPr>
            <p:nvPr/>
          </p:nvPicPr>
          <p:blipFill>
            <a:blip r:embed="rId2"/>
            <a:srcRect l="0" t="45978" r="26748" b="43385"/>
            <a:stretch>
              <a:fillRect/>
            </a:stretch>
          </p:blipFill>
          <p:spPr>
            <a:xfrm flipH="false" flipV="false">
              <a:off x="0" y="0"/>
              <a:ext cx="23400951" cy="5100117"/>
            </a:xfrm>
            <a:prstGeom prst="rect">
              <a:avLst/>
            </a:prstGeom>
          </p:spPr>
        </p:pic>
      </p:grpSp>
      <p:sp>
        <p:nvSpPr>
          <p:cNvPr name="Freeform 4" id="4"/>
          <p:cNvSpPr/>
          <p:nvPr/>
        </p:nvSpPr>
        <p:spPr>
          <a:xfrm flipH="false" flipV="false" rot="775789">
            <a:off x="-888049" y="8755226"/>
            <a:ext cx="7315200" cy="1941853"/>
          </a:xfrm>
          <a:custGeom>
            <a:avLst/>
            <a:gdLst/>
            <a:ahLst/>
            <a:cxnLst/>
            <a:rect r="r" b="b" t="t" l="l"/>
            <a:pathLst>
              <a:path h="1941853" w="7315200">
                <a:moveTo>
                  <a:pt x="0" y="0"/>
                </a:moveTo>
                <a:lnTo>
                  <a:pt x="7315200" y="0"/>
                </a:lnTo>
                <a:lnTo>
                  <a:pt x="7315200" y="1941853"/>
                </a:lnTo>
                <a:lnTo>
                  <a:pt x="0" y="1941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5031962"/>
            <a:ext cx="6667534" cy="3741484"/>
          </a:xfrm>
          <a:prstGeom prst="rect">
            <a:avLst/>
          </a:prstGeom>
        </p:spPr>
        <p:txBody>
          <a:bodyPr anchor="t" rtlCol="false" tIns="0" lIns="0" bIns="0" rIns="0">
            <a:spAutoFit/>
          </a:bodyPr>
          <a:lstStyle/>
          <a:p>
            <a:pPr>
              <a:lnSpc>
                <a:spcPts val="13954"/>
              </a:lnSpc>
            </a:pPr>
            <a:r>
              <a:rPr lang="en-US" sz="14095">
                <a:solidFill>
                  <a:srgbClr val="462B22"/>
                </a:solidFill>
                <a:latin typeface="Bodoni FLF Bold"/>
              </a:rPr>
              <a:t>Table of</a:t>
            </a:r>
          </a:p>
          <a:p>
            <a:pPr>
              <a:lnSpc>
                <a:spcPts val="13954"/>
              </a:lnSpc>
            </a:pPr>
            <a:r>
              <a:rPr lang="en-US" sz="14095">
                <a:solidFill>
                  <a:srgbClr val="462B22"/>
                </a:solidFill>
                <a:latin typeface="Bodoni FLF Bold"/>
              </a:rPr>
              <a:t>Content</a:t>
            </a:r>
          </a:p>
        </p:txBody>
      </p:sp>
      <p:sp>
        <p:nvSpPr>
          <p:cNvPr name="AutoShape 6" id="6"/>
          <p:cNvSpPr/>
          <p:nvPr/>
        </p:nvSpPr>
        <p:spPr>
          <a:xfrm>
            <a:off x="9443214" y="5068448"/>
            <a:ext cx="3249925" cy="0"/>
          </a:xfrm>
          <a:prstGeom prst="line">
            <a:avLst/>
          </a:prstGeom>
          <a:ln cap="flat" w="9525">
            <a:solidFill>
              <a:srgbClr val="462B22"/>
            </a:solidFill>
            <a:prstDash val="solid"/>
            <a:headEnd type="none" len="sm" w="sm"/>
            <a:tailEnd type="none" len="sm" w="sm"/>
          </a:ln>
        </p:spPr>
      </p:sp>
      <p:sp>
        <p:nvSpPr>
          <p:cNvPr name="AutoShape 7" id="7"/>
          <p:cNvSpPr/>
          <p:nvPr/>
        </p:nvSpPr>
        <p:spPr>
          <a:xfrm>
            <a:off x="9443214" y="7486100"/>
            <a:ext cx="3249925" cy="0"/>
          </a:xfrm>
          <a:prstGeom prst="line">
            <a:avLst/>
          </a:prstGeom>
          <a:ln cap="flat" w="9525">
            <a:solidFill>
              <a:srgbClr val="462B22"/>
            </a:solidFill>
            <a:prstDash val="solid"/>
            <a:headEnd type="none" len="sm" w="sm"/>
            <a:tailEnd type="none" len="sm" w="sm"/>
          </a:ln>
        </p:spPr>
      </p:sp>
      <p:sp>
        <p:nvSpPr>
          <p:cNvPr name="AutoShape 8" id="8"/>
          <p:cNvSpPr/>
          <p:nvPr/>
        </p:nvSpPr>
        <p:spPr>
          <a:xfrm>
            <a:off x="9443214" y="6255898"/>
            <a:ext cx="3249925" cy="0"/>
          </a:xfrm>
          <a:prstGeom prst="line">
            <a:avLst/>
          </a:prstGeom>
          <a:ln cap="flat" w="9525">
            <a:solidFill>
              <a:srgbClr val="462B22"/>
            </a:solidFill>
            <a:prstDash val="solid"/>
            <a:headEnd type="none" len="sm" w="sm"/>
            <a:tailEnd type="none" len="sm" w="sm"/>
          </a:ln>
        </p:spPr>
      </p:sp>
      <p:sp>
        <p:nvSpPr>
          <p:cNvPr name="AutoShape 9" id="9"/>
          <p:cNvSpPr/>
          <p:nvPr/>
        </p:nvSpPr>
        <p:spPr>
          <a:xfrm>
            <a:off x="9443214" y="8759159"/>
            <a:ext cx="3249925" cy="0"/>
          </a:xfrm>
          <a:prstGeom prst="line">
            <a:avLst/>
          </a:prstGeom>
          <a:ln cap="flat" w="9525">
            <a:solidFill>
              <a:srgbClr val="462B22"/>
            </a:solidFill>
            <a:prstDash val="solid"/>
            <a:headEnd type="none" len="sm" w="sm"/>
            <a:tailEnd type="none" len="sm" w="sm"/>
          </a:ln>
        </p:spPr>
      </p:sp>
      <p:sp>
        <p:nvSpPr>
          <p:cNvPr name="AutoShape 10" id="10"/>
          <p:cNvSpPr/>
          <p:nvPr/>
        </p:nvSpPr>
        <p:spPr>
          <a:xfrm>
            <a:off x="13570846" y="5113311"/>
            <a:ext cx="3249925" cy="0"/>
          </a:xfrm>
          <a:prstGeom prst="line">
            <a:avLst/>
          </a:prstGeom>
          <a:ln cap="flat" w="9525">
            <a:solidFill>
              <a:srgbClr val="462B22"/>
            </a:solidFill>
            <a:prstDash val="solid"/>
            <a:headEnd type="none" len="sm" w="sm"/>
            <a:tailEnd type="none" len="sm" w="sm"/>
          </a:ln>
        </p:spPr>
      </p:sp>
      <p:sp>
        <p:nvSpPr>
          <p:cNvPr name="AutoShape 11" id="11"/>
          <p:cNvSpPr/>
          <p:nvPr/>
        </p:nvSpPr>
        <p:spPr>
          <a:xfrm>
            <a:off x="13570846" y="6310286"/>
            <a:ext cx="3249925" cy="0"/>
          </a:xfrm>
          <a:prstGeom prst="line">
            <a:avLst/>
          </a:prstGeom>
          <a:ln cap="flat" w="9525">
            <a:solidFill>
              <a:srgbClr val="462B22"/>
            </a:solidFill>
            <a:prstDash val="solid"/>
            <a:headEnd type="none" len="sm" w="sm"/>
            <a:tailEnd type="none" len="sm" w="sm"/>
          </a:ln>
        </p:spPr>
      </p:sp>
      <p:sp>
        <p:nvSpPr>
          <p:cNvPr name="AutoShape 12" id="12"/>
          <p:cNvSpPr/>
          <p:nvPr/>
        </p:nvSpPr>
        <p:spPr>
          <a:xfrm>
            <a:off x="13570846" y="7540488"/>
            <a:ext cx="3249925" cy="0"/>
          </a:xfrm>
          <a:prstGeom prst="line">
            <a:avLst/>
          </a:prstGeom>
          <a:ln cap="flat" w="9525">
            <a:solidFill>
              <a:srgbClr val="462B22"/>
            </a:solidFill>
            <a:prstDash val="solid"/>
            <a:headEnd type="none" len="sm" w="sm"/>
            <a:tailEnd type="none" len="sm" w="sm"/>
          </a:ln>
        </p:spPr>
      </p:sp>
      <p:sp>
        <p:nvSpPr>
          <p:cNvPr name="AutoShape 13" id="13"/>
          <p:cNvSpPr/>
          <p:nvPr/>
        </p:nvSpPr>
        <p:spPr>
          <a:xfrm>
            <a:off x="13570846" y="8768684"/>
            <a:ext cx="3249925" cy="0"/>
          </a:xfrm>
          <a:prstGeom prst="line">
            <a:avLst/>
          </a:prstGeom>
          <a:ln cap="flat" w="9525">
            <a:solidFill>
              <a:srgbClr val="462B22"/>
            </a:solidFill>
            <a:prstDash val="solid"/>
            <a:headEnd type="none" len="sm" w="sm"/>
            <a:tailEnd type="none" len="sm" w="sm"/>
          </a:ln>
        </p:spPr>
      </p:sp>
      <p:sp>
        <p:nvSpPr>
          <p:cNvPr name="TextBox 14" id="14"/>
          <p:cNvSpPr txBox="true"/>
          <p:nvPr/>
        </p:nvSpPr>
        <p:spPr>
          <a:xfrm rot="0">
            <a:off x="9519711" y="4418521"/>
            <a:ext cx="2180927" cy="41908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Our Business</a:t>
            </a:r>
          </a:p>
        </p:txBody>
      </p:sp>
      <p:sp>
        <p:nvSpPr>
          <p:cNvPr name="TextBox 15" id="15"/>
          <p:cNvSpPr txBox="true"/>
          <p:nvPr/>
        </p:nvSpPr>
        <p:spPr>
          <a:xfrm rot="0">
            <a:off x="9443214" y="6820271"/>
            <a:ext cx="2784508"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Cost breakdown</a:t>
            </a:r>
          </a:p>
        </p:txBody>
      </p:sp>
      <p:sp>
        <p:nvSpPr>
          <p:cNvPr name="TextBox 16" id="16"/>
          <p:cNvSpPr txBox="true"/>
          <p:nvPr/>
        </p:nvSpPr>
        <p:spPr>
          <a:xfrm rot="0">
            <a:off x="9443214" y="5615469"/>
            <a:ext cx="3067091"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Location and menu</a:t>
            </a:r>
          </a:p>
        </p:txBody>
      </p:sp>
      <p:sp>
        <p:nvSpPr>
          <p:cNvPr name="TextBox 17" id="17"/>
          <p:cNvSpPr txBox="true"/>
          <p:nvPr/>
        </p:nvSpPr>
        <p:spPr>
          <a:xfrm rot="0">
            <a:off x="9254524" y="7767087"/>
            <a:ext cx="3872602" cy="81915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Fixed Cost and Variable cost</a:t>
            </a:r>
          </a:p>
        </p:txBody>
      </p:sp>
      <p:sp>
        <p:nvSpPr>
          <p:cNvPr name="TextBox 18" id="18"/>
          <p:cNvSpPr txBox="true"/>
          <p:nvPr/>
        </p:nvSpPr>
        <p:spPr>
          <a:xfrm rot="0">
            <a:off x="13570846" y="4472909"/>
            <a:ext cx="3011397"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Demand Forcast</a:t>
            </a:r>
          </a:p>
        </p:txBody>
      </p:sp>
      <p:sp>
        <p:nvSpPr>
          <p:cNvPr name="TextBox 19" id="19"/>
          <p:cNvSpPr txBox="true"/>
          <p:nvPr/>
        </p:nvSpPr>
        <p:spPr>
          <a:xfrm rot="0">
            <a:off x="13570846" y="5669858"/>
            <a:ext cx="3011397"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Profit and revenue</a:t>
            </a:r>
          </a:p>
        </p:txBody>
      </p:sp>
      <p:sp>
        <p:nvSpPr>
          <p:cNvPr name="TextBox 20" id="20"/>
          <p:cNvSpPr txBox="true"/>
          <p:nvPr/>
        </p:nvSpPr>
        <p:spPr>
          <a:xfrm rot="0">
            <a:off x="13570846" y="6874659"/>
            <a:ext cx="2404575"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Depreciation</a:t>
            </a:r>
          </a:p>
        </p:txBody>
      </p:sp>
      <p:sp>
        <p:nvSpPr>
          <p:cNvPr name="TextBox 21" id="21"/>
          <p:cNvSpPr txBox="true"/>
          <p:nvPr/>
        </p:nvSpPr>
        <p:spPr>
          <a:xfrm rot="0">
            <a:off x="13570846" y="8102855"/>
            <a:ext cx="3249925"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Break Even Analysis</a:t>
            </a:r>
          </a:p>
        </p:txBody>
      </p:sp>
      <p:sp>
        <p:nvSpPr>
          <p:cNvPr name="AutoShape 22" id="22"/>
          <p:cNvSpPr/>
          <p:nvPr/>
        </p:nvSpPr>
        <p:spPr>
          <a:xfrm>
            <a:off x="9565862" y="9740440"/>
            <a:ext cx="3249925" cy="0"/>
          </a:xfrm>
          <a:prstGeom prst="line">
            <a:avLst/>
          </a:prstGeom>
          <a:ln cap="flat" w="9525">
            <a:solidFill>
              <a:srgbClr val="462B22"/>
            </a:solidFill>
            <a:prstDash val="solid"/>
            <a:headEnd type="none" len="sm" w="sm"/>
            <a:tailEnd type="none" len="sm" w="sm"/>
          </a:ln>
        </p:spPr>
      </p:sp>
      <p:sp>
        <p:nvSpPr>
          <p:cNvPr name="TextBox 23" id="23"/>
          <p:cNvSpPr txBox="true"/>
          <p:nvPr/>
        </p:nvSpPr>
        <p:spPr>
          <a:xfrm rot="0">
            <a:off x="9565862" y="8973471"/>
            <a:ext cx="3249925"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Seasonal Demand</a:t>
            </a:r>
          </a:p>
        </p:txBody>
      </p:sp>
      <p:sp>
        <p:nvSpPr>
          <p:cNvPr name="AutoShape 24" id="24"/>
          <p:cNvSpPr/>
          <p:nvPr/>
        </p:nvSpPr>
        <p:spPr>
          <a:xfrm>
            <a:off x="13570846" y="9816640"/>
            <a:ext cx="3249925" cy="0"/>
          </a:xfrm>
          <a:prstGeom prst="line">
            <a:avLst/>
          </a:prstGeom>
          <a:ln cap="flat" w="9525">
            <a:solidFill>
              <a:srgbClr val="462B22"/>
            </a:solidFill>
            <a:prstDash val="solid"/>
            <a:headEnd type="none" len="sm" w="sm"/>
            <a:tailEnd type="none" len="sm" w="sm"/>
          </a:ln>
        </p:spPr>
      </p:sp>
      <p:sp>
        <p:nvSpPr>
          <p:cNvPr name="TextBox 25" id="25"/>
          <p:cNvSpPr txBox="true"/>
          <p:nvPr/>
        </p:nvSpPr>
        <p:spPr>
          <a:xfrm rot="0">
            <a:off x="13570846" y="9049671"/>
            <a:ext cx="3249925" cy="419100"/>
          </a:xfrm>
          <a:prstGeom prst="rect">
            <a:avLst/>
          </a:prstGeom>
        </p:spPr>
        <p:txBody>
          <a:bodyPr anchor="t" rtlCol="false" tIns="0" lIns="0" bIns="0" rIns="0">
            <a:spAutoFit/>
          </a:bodyPr>
          <a:lstStyle/>
          <a:p>
            <a:pPr>
              <a:lnSpc>
                <a:spcPts val="3150"/>
              </a:lnSpc>
            </a:pPr>
            <a:r>
              <a:rPr lang="en-US" sz="3000">
                <a:solidFill>
                  <a:srgbClr val="462B22"/>
                </a:solidFill>
                <a:latin typeface="Lato Italics"/>
              </a:rPr>
              <a:t>Rate of Return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4042" y="6197011"/>
            <a:ext cx="5699907" cy="3762624"/>
            <a:chOff x="0" y="0"/>
            <a:chExt cx="7599876" cy="5016832"/>
          </a:xfrm>
        </p:grpSpPr>
        <p:pic>
          <p:nvPicPr>
            <p:cNvPr name="Picture 3" id="3"/>
            <p:cNvPicPr>
              <a:picLocks noChangeAspect="true"/>
            </p:cNvPicPr>
            <p:nvPr/>
          </p:nvPicPr>
          <p:blipFill>
            <a:blip r:embed="rId2"/>
            <a:srcRect l="0" t="28009" r="0" b="28009"/>
            <a:stretch>
              <a:fillRect/>
            </a:stretch>
          </p:blipFill>
          <p:spPr>
            <a:xfrm flipH="false" flipV="false">
              <a:off x="0" y="0"/>
              <a:ext cx="7599876" cy="5016832"/>
            </a:xfrm>
            <a:prstGeom prst="rect">
              <a:avLst/>
            </a:prstGeom>
          </p:spPr>
        </p:pic>
      </p:grpSp>
      <p:grpSp>
        <p:nvGrpSpPr>
          <p:cNvPr name="Group 4" id="4"/>
          <p:cNvGrpSpPr/>
          <p:nvPr/>
        </p:nvGrpSpPr>
        <p:grpSpPr>
          <a:xfrm rot="0">
            <a:off x="6774656" y="342900"/>
            <a:ext cx="11191081" cy="8915400"/>
            <a:chOff x="0" y="0"/>
            <a:chExt cx="4082537" cy="3252362"/>
          </a:xfrm>
        </p:grpSpPr>
        <p:sp>
          <p:nvSpPr>
            <p:cNvPr name="Freeform 5" id="5"/>
            <p:cNvSpPr/>
            <p:nvPr/>
          </p:nvSpPr>
          <p:spPr>
            <a:xfrm flipH="false" flipV="false" rot="0">
              <a:off x="0" y="0"/>
              <a:ext cx="4082537" cy="3252362"/>
            </a:xfrm>
            <a:custGeom>
              <a:avLst/>
              <a:gdLst/>
              <a:ahLst/>
              <a:cxnLst/>
              <a:rect r="r" b="b" t="t" l="l"/>
              <a:pathLst>
                <a:path h="3252362" w="4082537">
                  <a:moveTo>
                    <a:pt x="0" y="0"/>
                  </a:moveTo>
                  <a:lnTo>
                    <a:pt x="4082537" y="0"/>
                  </a:lnTo>
                  <a:lnTo>
                    <a:pt x="4082537" y="3252362"/>
                  </a:lnTo>
                  <a:lnTo>
                    <a:pt x="0" y="3252362"/>
                  </a:lnTo>
                  <a:close/>
                </a:path>
              </a:pathLst>
            </a:custGeom>
            <a:solidFill>
              <a:srgbClr val="E7E5D5"/>
            </a:solidFill>
          </p:spPr>
        </p:sp>
      </p:grpSp>
      <p:sp>
        <p:nvSpPr>
          <p:cNvPr name="TextBox 6" id="6"/>
          <p:cNvSpPr txBox="true"/>
          <p:nvPr/>
        </p:nvSpPr>
        <p:spPr>
          <a:xfrm rot="0">
            <a:off x="1028700" y="1733550"/>
            <a:ext cx="5235249" cy="2129522"/>
          </a:xfrm>
          <a:prstGeom prst="rect">
            <a:avLst/>
          </a:prstGeom>
        </p:spPr>
        <p:txBody>
          <a:bodyPr anchor="t" rtlCol="false" tIns="0" lIns="0" bIns="0" rIns="0">
            <a:spAutoFit/>
          </a:bodyPr>
          <a:lstStyle/>
          <a:p>
            <a:pPr>
              <a:lnSpc>
                <a:spcPts val="8237"/>
              </a:lnSpc>
            </a:pPr>
            <a:r>
              <a:rPr lang="en-US" sz="8320">
                <a:solidFill>
                  <a:srgbClr val="462B22"/>
                </a:solidFill>
                <a:latin typeface="TT Fors Display Bold"/>
              </a:rPr>
              <a:t>OUR BUSINESS</a:t>
            </a:r>
          </a:p>
        </p:txBody>
      </p:sp>
      <p:sp>
        <p:nvSpPr>
          <p:cNvPr name="TextBox 7" id="7"/>
          <p:cNvSpPr txBox="true"/>
          <p:nvPr/>
        </p:nvSpPr>
        <p:spPr>
          <a:xfrm rot="0">
            <a:off x="7447282" y="1419225"/>
            <a:ext cx="9845828" cy="6924675"/>
          </a:xfrm>
          <a:prstGeom prst="rect">
            <a:avLst/>
          </a:prstGeom>
        </p:spPr>
        <p:txBody>
          <a:bodyPr anchor="t" rtlCol="false" tIns="0" lIns="0" bIns="0" rIns="0">
            <a:spAutoFit/>
          </a:bodyPr>
          <a:lstStyle/>
          <a:p>
            <a:pPr>
              <a:lnSpc>
                <a:spcPts val="4200"/>
              </a:lnSpc>
            </a:pPr>
            <a:r>
              <a:rPr lang="en-US" sz="3000">
                <a:solidFill>
                  <a:srgbClr val="462B22"/>
                </a:solidFill>
                <a:latin typeface="Josefin Sans"/>
                <a:ea typeface="Josefin Sans"/>
              </a:rPr>
              <a:t>🍵 Welcome to </a:t>
            </a:r>
            <a:r>
              <a:rPr lang="en-US" sz="3000">
                <a:solidFill>
                  <a:srgbClr val="462B22"/>
                </a:solidFill>
                <a:latin typeface="Josefin Sans Bold"/>
              </a:rPr>
              <a:t>TEA KUDITIYA</a:t>
            </a:r>
            <a:r>
              <a:rPr lang="en-US" sz="3000">
                <a:solidFill>
                  <a:srgbClr val="462B22"/>
                </a:solidFill>
                <a:latin typeface="Josefin Sans"/>
                <a:ea typeface="Josefin Sans"/>
              </a:rPr>
              <a:t> - Where Every Cup Tells a Story! 🌟</a:t>
            </a:r>
          </a:p>
          <a:p>
            <a:pPr>
              <a:lnSpc>
                <a:spcPts val="4200"/>
              </a:lnSpc>
            </a:pPr>
            <a:r>
              <a:rPr lang="en-US" sz="3000">
                <a:solidFill>
                  <a:srgbClr val="462B22"/>
                </a:solidFill>
                <a:latin typeface="Josefin Sans"/>
              </a:rPr>
              <a:t>Nestled in the heart of Davangere, we take immense pride in crafting the perfect cup of tea that not only tantalizes your taste buds but also brings warmth to your soul.</a:t>
            </a:r>
          </a:p>
          <a:p>
            <a:pPr>
              <a:lnSpc>
                <a:spcPts val="4200"/>
              </a:lnSpc>
            </a:pPr>
            <a:r>
              <a:rPr lang="en-US" sz="3000">
                <a:solidFill>
                  <a:srgbClr val="462B22"/>
                </a:solidFill>
                <a:latin typeface="Josefin Sans"/>
              </a:rPr>
              <a:t>At TEA KUDITIYA, we embrace the rich cultural heritage of tea, combining traditional brewing methods with innovative flavors to offer a delightful experience with every sip. Our cozy tea stall is a sanctuary for tea aficionados and casual drinkers alike, providing a serene ambiance to unwind and savor the finest blends.</a:t>
            </a:r>
          </a:p>
          <a:p>
            <a:pP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51317" y="342900"/>
            <a:ext cx="7714420" cy="9548703"/>
            <a:chOff x="0" y="0"/>
            <a:chExt cx="2814241" cy="3483393"/>
          </a:xfrm>
        </p:grpSpPr>
        <p:sp>
          <p:nvSpPr>
            <p:cNvPr name="Freeform 3" id="3"/>
            <p:cNvSpPr/>
            <p:nvPr/>
          </p:nvSpPr>
          <p:spPr>
            <a:xfrm flipH="false" flipV="false" rot="0">
              <a:off x="0" y="0"/>
              <a:ext cx="2814241" cy="3483393"/>
            </a:xfrm>
            <a:custGeom>
              <a:avLst/>
              <a:gdLst/>
              <a:ahLst/>
              <a:cxnLst/>
              <a:rect r="r" b="b" t="t" l="l"/>
              <a:pathLst>
                <a:path h="3483393" w="2814241">
                  <a:moveTo>
                    <a:pt x="0" y="0"/>
                  </a:moveTo>
                  <a:lnTo>
                    <a:pt x="2814241" y="0"/>
                  </a:lnTo>
                  <a:lnTo>
                    <a:pt x="2814241" y="3483393"/>
                  </a:lnTo>
                  <a:lnTo>
                    <a:pt x="0" y="3483393"/>
                  </a:lnTo>
                  <a:close/>
                </a:path>
              </a:pathLst>
            </a:custGeom>
            <a:solidFill>
              <a:srgbClr val="E7E5D5"/>
            </a:solidFill>
          </p:spPr>
        </p:sp>
      </p:grpSp>
      <p:sp>
        <p:nvSpPr>
          <p:cNvPr name="Freeform 4" id="4"/>
          <p:cNvSpPr/>
          <p:nvPr/>
        </p:nvSpPr>
        <p:spPr>
          <a:xfrm flipH="false" flipV="false" rot="9049002">
            <a:off x="4728921" y="-1462411"/>
            <a:ext cx="4825458" cy="4114800"/>
          </a:xfrm>
          <a:custGeom>
            <a:avLst/>
            <a:gdLst/>
            <a:ahLst/>
            <a:cxnLst/>
            <a:rect r="r" b="b" t="t" l="l"/>
            <a:pathLst>
              <a:path h="4114800" w="4825458">
                <a:moveTo>
                  <a:pt x="0" y="0"/>
                </a:moveTo>
                <a:lnTo>
                  <a:pt x="4825459" y="0"/>
                </a:lnTo>
                <a:lnTo>
                  <a:pt x="4825459" y="4114800"/>
                </a:lnTo>
                <a:lnTo>
                  <a:pt x="0" y="411480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654585"/>
            <a:ext cx="7266755" cy="4114800"/>
          </a:xfrm>
          <a:custGeom>
            <a:avLst/>
            <a:gdLst/>
            <a:ahLst/>
            <a:cxnLst/>
            <a:rect r="r" b="b" t="t" l="l"/>
            <a:pathLst>
              <a:path h="4114800" w="7266755">
                <a:moveTo>
                  <a:pt x="0" y="0"/>
                </a:moveTo>
                <a:lnTo>
                  <a:pt x="7266755" y="0"/>
                </a:lnTo>
                <a:lnTo>
                  <a:pt x="72667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851207"/>
            <a:ext cx="5213910" cy="3975952"/>
          </a:xfrm>
          <a:prstGeom prst="rect">
            <a:avLst/>
          </a:prstGeom>
        </p:spPr>
        <p:txBody>
          <a:bodyPr anchor="t" rtlCol="false" tIns="0" lIns="0" bIns="0" rIns="0">
            <a:spAutoFit/>
          </a:bodyPr>
          <a:lstStyle/>
          <a:p>
            <a:pPr>
              <a:lnSpc>
                <a:spcPts val="14857"/>
              </a:lnSpc>
            </a:pPr>
            <a:r>
              <a:rPr lang="en-US" sz="15007">
                <a:solidFill>
                  <a:srgbClr val="462B22"/>
                </a:solidFill>
                <a:latin typeface="Bodoni FLF Bold"/>
              </a:rPr>
              <a:t>Our Team</a:t>
            </a:r>
          </a:p>
        </p:txBody>
      </p:sp>
      <p:grpSp>
        <p:nvGrpSpPr>
          <p:cNvPr name="Group 7" id="7"/>
          <p:cNvGrpSpPr/>
          <p:nvPr/>
        </p:nvGrpSpPr>
        <p:grpSpPr>
          <a:xfrm rot="0">
            <a:off x="10403717" y="495300"/>
            <a:ext cx="7714420" cy="9548703"/>
            <a:chOff x="0" y="0"/>
            <a:chExt cx="2814241" cy="3483393"/>
          </a:xfrm>
        </p:grpSpPr>
        <p:sp>
          <p:nvSpPr>
            <p:cNvPr name="Freeform 8" id="8"/>
            <p:cNvSpPr/>
            <p:nvPr/>
          </p:nvSpPr>
          <p:spPr>
            <a:xfrm flipH="false" flipV="false" rot="0">
              <a:off x="0" y="0"/>
              <a:ext cx="2814241" cy="3483393"/>
            </a:xfrm>
            <a:custGeom>
              <a:avLst/>
              <a:gdLst/>
              <a:ahLst/>
              <a:cxnLst/>
              <a:rect r="r" b="b" t="t" l="l"/>
              <a:pathLst>
                <a:path h="3483393" w="2814241">
                  <a:moveTo>
                    <a:pt x="0" y="0"/>
                  </a:moveTo>
                  <a:lnTo>
                    <a:pt x="2814241" y="0"/>
                  </a:lnTo>
                  <a:lnTo>
                    <a:pt x="2814241" y="3483393"/>
                  </a:lnTo>
                  <a:lnTo>
                    <a:pt x="0" y="3483393"/>
                  </a:lnTo>
                  <a:close/>
                </a:path>
              </a:pathLst>
            </a:custGeom>
            <a:solidFill>
              <a:srgbClr val="E7E5D5"/>
            </a:solidFill>
          </p:spPr>
        </p:sp>
      </p:grpSp>
      <p:sp>
        <p:nvSpPr>
          <p:cNvPr name="TextBox 9" id="9"/>
          <p:cNvSpPr txBox="true"/>
          <p:nvPr/>
        </p:nvSpPr>
        <p:spPr>
          <a:xfrm rot="0">
            <a:off x="10308467" y="1746320"/>
            <a:ext cx="7195840"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Sanganabasu M Herur</a:t>
            </a:r>
          </a:p>
        </p:txBody>
      </p:sp>
      <p:sp>
        <p:nvSpPr>
          <p:cNvPr name="TextBox 10" id="10"/>
          <p:cNvSpPr txBox="true"/>
          <p:nvPr/>
        </p:nvSpPr>
        <p:spPr>
          <a:xfrm rot="0">
            <a:off x="11168445" y="3023431"/>
            <a:ext cx="5513983"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Sharath  Balaji T</a:t>
            </a:r>
          </a:p>
        </p:txBody>
      </p:sp>
      <p:sp>
        <p:nvSpPr>
          <p:cNvPr name="TextBox 11" id="11"/>
          <p:cNvSpPr txBox="true"/>
          <p:nvPr/>
        </p:nvSpPr>
        <p:spPr>
          <a:xfrm rot="0">
            <a:off x="11845167" y="4300542"/>
            <a:ext cx="4179590"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Pitta Manoj</a:t>
            </a:r>
          </a:p>
        </p:txBody>
      </p:sp>
      <p:sp>
        <p:nvSpPr>
          <p:cNvPr name="TextBox 12" id="12"/>
          <p:cNvSpPr txBox="true"/>
          <p:nvPr/>
        </p:nvSpPr>
        <p:spPr>
          <a:xfrm rot="0">
            <a:off x="11653327" y="5577653"/>
            <a:ext cx="4620419"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Kunal Kumar</a:t>
            </a:r>
          </a:p>
        </p:txBody>
      </p:sp>
      <p:sp>
        <p:nvSpPr>
          <p:cNvPr name="TextBox 13" id="13"/>
          <p:cNvSpPr txBox="true"/>
          <p:nvPr/>
        </p:nvSpPr>
        <p:spPr>
          <a:xfrm rot="0">
            <a:off x="11460477" y="6854764"/>
            <a:ext cx="5105599" cy="720502"/>
          </a:xfrm>
          <a:prstGeom prst="rect">
            <a:avLst/>
          </a:prstGeom>
        </p:spPr>
        <p:txBody>
          <a:bodyPr anchor="t" rtlCol="false" tIns="0" lIns="0" bIns="0" rIns="0">
            <a:spAutoFit/>
          </a:bodyPr>
          <a:lstStyle/>
          <a:p>
            <a:pPr algn="ctr" marL="919470" indent="-459735" lvl="1">
              <a:lnSpc>
                <a:spcPts val="5962"/>
              </a:lnSpc>
              <a:buFont typeface="Arial"/>
              <a:buChar char="•"/>
            </a:pPr>
            <a:r>
              <a:rPr lang="en-US" sz="4258">
                <a:solidFill>
                  <a:srgbClr val="462B22"/>
                </a:solidFill>
                <a:latin typeface="Montserrat Bold"/>
              </a:rPr>
              <a:t>K Pruthvi Raaj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263" y="390646"/>
            <a:ext cx="7936837" cy="2651838"/>
            <a:chOff x="0" y="0"/>
            <a:chExt cx="2895380" cy="967398"/>
          </a:xfrm>
        </p:grpSpPr>
        <p:sp>
          <p:nvSpPr>
            <p:cNvPr name="Freeform 3" id="3"/>
            <p:cNvSpPr/>
            <p:nvPr/>
          </p:nvSpPr>
          <p:spPr>
            <a:xfrm flipH="false" flipV="false" rot="0">
              <a:off x="0" y="0"/>
              <a:ext cx="2895379" cy="967398"/>
            </a:xfrm>
            <a:custGeom>
              <a:avLst/>
              <a:gdLst/>
              <a:ahLst/>
              <a:cxnLst/>
              <a:rect r="r" b="b" t="t" l="l"/>
              <a:pathLst>
                <a:path h="967398" w="2895379">
                  <a:moveTo>
                    <a:pt x="0" y="0"/>
                  </a:moveTo>
                  <a:lnTo>
                    <a:pt x="2895379" y="0"/>
                  </a:lnTo>
                  <a:lnTo>
                    <a:pt x="2895379" y="967398"/>
                  </a:lnTo>
                  <a:lnTo>
                    <a:pt x="0" y="967398"/>
                  </a:lnTo>
                  <a:close/>
                </a:path>
              </a:pathLst>
            </a:custGeom>
            <a:solidFill>
              <a:srgbClr val="E7E5D5"/>
            </a:solidFill>
          </p:spPr>
        </p:sp>
      </p:grpSp>
      <p:grpSp>
        <p:nvGrpSpPr>
          <p:cNvPr name="Group 4" id="4"/>
          <p:cNvGrpSpPr/>
          <p:nvPr/>
        </p:nvGrpSpPr>
        <p:grpSpPr>
          <a:xfrm rot="0">
            <a:off x="541737" y="6157732"/>
            <a:ext cx="7717363" cy="3390727"/>
            <a:chOff x="0" y="0"/>
            <a:chExt cx="2956856" cy="1299134"/>
          </a:xfrm>
        </p:grpSpPr>
        <p:sp>
          <p:nvSpPr>
            <p:cNvPr name="Freeform 5" id="5"/>
            <p:cNvSpPr/>
            <p:nvPr/>
          </p:nvSpPr>
          <p:spPr>
            <a:xfrm flipH="false" flipV="false" rot="0">
              <a:off x="0" y="0"/>
              <a:ext cx="2956856" cy="1299134"/>
            </a:xfrm>
            <a:custGeom>
              <a:avLst/>
              <a:gdLst/>
              <a:ahLst/>
              <a:cxnLst/>
              <a:rect r="r" b="b" t="t" l="l"/>
              <a:pathLst>
                <a:path h="1299134" w="2956856">
                  <a:moveTo>
                    <a:pt x="0" y="0"/>
                  </a:moveTo>
                  <a:lnTo>
                    <a:pt x="2956856" y="0"/>
                  </a:lnTo>
                  <a:lnTo>
                    <a:pt x="2956856" y="1299134"/>
                  </a:lnTo>
                  <a:lnTo>
                    <a:pt x="0" y="1299134"/>
                  </a:lnTo>
                  <a:close/>
                </a:path>
              </a:pathLst>
            </a:custGeom>
            <a:solidFill>
              <a:srgbClr val="EFEFEF"/>
            </a:solidFill>
          </p:spPr>
        </p:sp>
        <p:sp>
          <p:nvSpPr>
            <p:cNvPr name="TextBox 6" id="6"/>
            <p:cNvSpPr txBox="true"/>
            <p:nvPr/>
          </p:nvSpPr>
          <p:spPr>
            <a:xfrm>
              <a:off x="0" y="-19050"/>
              <a:ext cx="2956856" cy="1318184"/>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786390" y="6643657"/>
            <a:ext cx="2164218" cy="2136673"/>
          </a:xfrm>
          <a:custGeom>
            <a:avLst/>
            <a:gdLst/>
            <a:ahLst/>
            <a:cxnLst/>
            <a:rect r="r" b="b" t="t" l="l"/>
            <a:pathLst>
              <a:path h="2136673" w="2164218">
                <a:moveTo>
                  <a:pt x="0" y="0"/>
                </a:moveTo>
                <a:lnTo>
                  <a:pt x="2164218" y="0"/>
                </a:lnTo>
                <a:lnTo>
                  <a:pt x="2164218" y="2136674"/>
                </a:lnTo>
                <a:lnTo>
                  <a:pt x="0" y="2136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541737" y="3678596"/>
            <a:ext cx="7717363" cy="1843024"/>
            <a:chOff x="0" y="0"/>
            <a:chExt cx="2956856" cy="706142"/>
          </a:xfrm>
        </p:grpSpPr>
        <p:sp>
          <p:nvSpPr>
            <p:cNvPr name="Freeform 9" id="9"/>
            <p:cNvSpPr/>
            <p:nvPr/>
          </p:nvSpPr>
          <p:spPr>
            <a:xfrm flipH="false" flipV="false" rot="0">
              <a:off x="0" y="0"/>
              <a:ext cx="2956856" cy="706142"/>
            </a:xfrm>
            <a:custGeom>
              <a:avLst/>
              <a:gdLst/>
              <a:ahLst/>
              <a:cxnLst/>
              <a:rect r="r" b="b" t="t" l="l"/>
              <a:pathLst>
                <a:path h="706142" w="2956856">
                  <a:moveTo>
                    <a:pt x="0" y="0"/>
                  </a:moveTo>
                  <a:lnTo>
                    <a:pt x="2956856" y="0"/>
                  </a:lnTo>
                  <a:lnTo>
                    <a:pt x="2956856" y="706142"/>
                  </a:lnTo>
                  <a:lnTo>
                    <a:pt x="0" y="706142"/>
                  </a:lnTo>
                  <a:close/>
                </a:path>
              </a:pathLst>
            </a:custGeom>
            <a:solidFill>
              <a:srgbClr val="EFEFEF"/>
            </a:solidFill>
          </p:spPr>
        </p:sp>
        <p:sp>
          <p:nvSpPr>
            <p:cNvPr name="TextBox 10" id="10"/>
            <p:cNvSpPr txBox="true"/>
            <p:nvPr/>
          </p:nvSpPr>
          <p:spPr>
            <a:xfrm>
              <a:off x="0" y="-19050"/>
              <a:ext cx="2956856" cy="725192"/>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449577" y="3949910"/>
            <a:ext cx="799744" cy="1300396"/>
          </a:xfrm>
          <a:custGeom>
            <a:avLst/>
            <a:gdLst/>
            <a:ahLst/>
            <a:cxnLst/>
            <a:rect r="r" b="b" t="t" l="l"/>
            <a:pathLst>
              <a:path h="1300396" w="799744">
                <a:moveTo>
                  <a:pt x="0" y="0"/>
                </a:moveTo>
                <a:lnTo>
                  <a:pt x="799744" y="0"/>
                </a:lnTo>
                <a:lnTo>
                  <a:pt x="799744" y="1300396"/>
                </a:lnTo>
                <a:lnTo>
                  <a:pt x="0" y="1300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6114" t="0" r="16114" b="0"/>
          <a:stretch>
            <a:fillRect/>
          </a:stretch>
        </p:blipFill>
        <p:spPr>
          <a:xfrm flipH="false" flipV="false" rot="0">
            <a:off x="9383050" y="1928781"/>
            <a:ext cx="8218302" cy="6851549"/>
          </a:xfrm>
          <a:prstGeom prst="rect">
            <a:avLst/>
          </a:prstGeom>
        </p:spPr>
      </p:pic>
      <p:sp>
        <p:nvSpPr>
          <p:cNvPr name="TextBox 13" id="13"/>
          <p:cNvSpPr txBox="true"/>
          <p:nvPr/>
        </p:nvSpPr>
        <p:spPr>
          <a:xfrm rot="0">
            <a:off x="1516252" y="1133475"/>
            <a:ext cx="6035032" cy="1269270"/>
          </a:xfrm>
          <a:prstGeom prst="rect">
            <a:avLst/>
          </a:prstGeom>
        </p:spPr>
        <p:txBody>
          <a:bodyPr anchor="t" rtlCol="false" tIns="0" lIns="0" bIns="0" rIns="0">
            <a:spAutoFit/>
          </a:bodyPr>
          <a:lstStyle/>
          <a:p>
            <a:pPr>
              <a:lnSpc>
                <a:spcPts val="8930"/>
              </a:lnSpc>
            </a:pPr>
            <a:r>
              <a:rPr lang="en-US" sz="9020">
                <a:solidFill>
                  <a:srgbClr val="462B22"/>
                </a:solidFill>
                <a:latin typeface="Bodoni FLF Bold"/>
              </a:rPr>
              <a:t>LOCATION</a:t>
            </a:r>
          </a:p>
        </p:txBody>
      </p:sp>
      <p:sp>
        <p:nvSpPr>
          <p:cNvPr name="TextBox 14" id="14"/>
          <p:cNvSpPr txBox="true"/>
          <p:nvPr/>
        </p:nvSpPr>
        <p:spPr>
          <a:xfrm rot="0">
            <a:off x="3188733" y="6887761"/>
            <a:ext cx="5553145" cy="1985534"/>
          </a:xfrm>
          <a:prstGeom prst="rect">
            <a:avLst/>
          </a:prstGeom>
        </p:spPr>
        <p:txBody>
          <a:bodyPr anchor="t" rtlCol="false" tIns="0" lIns="0" bIns="0" rIns="0">
            <a:spAutoFit/>
          </a:bodyPr>
          <a:lstStyle/>
          <a:p>
            <a:pPr marL="498818" indent="-249409" lvl="1">
              <a:lnSpc>
                <a:spcPts val="3188"/>
              </a:lnSpc>
              <a:buFont typeface="Arial"/>
              <a:buChar char="•"/>
            </a:pPr>
            <a:r>
              <a:rPr lang="en-US" sz="2310" spc="226">
                <a:solidFill>
                  <a:srgbClr val="231F20"/>
                </a:solidFill>
                <a:latin typeface="DM Sans Bold"/>
              </a:rPr>
              <a:t>High Foot Traffic Areas</a:t>
            </a:r>
          </a:p>
          <a:p>
            <a:pPr marL="498818" indent="-249409" lvl="1">
              <a:lnSpc>
                <a:spcPts val="3188"/>
              </a:lnSpc>
              <a:buFont typeface="Arial"/>
              <a:buChar char="•"/>
            </a:pPr>
            <a:r>
              <a:rPr lang="en-US" sz="2310" spc="226">
                <a:solidFill>
                  <a:srgbClr val="231F20"/>
                </a:solidFill>
                <a:latin typeface="DM Sans Bold"/>
              </a:rPr>
              <a:t>Accessibility</a:t>
            </a:r>
          </a:p>
          <a:p>
            <a:pPr marL="498818" indent="-249409" lvl="1">
              <a:lnSpc>
                <a:spcPts val="3188"/>
              </a:lnSpc>
              <a:buFont typeface="Arial"/>
              <a:buChar char="•"/>
            </a:pPr>
            <a:r>
              <a:rPr lang="en-US" sz="2310" spc="226">
                <a:solidFill>
                  <a:srgbClr val="231F20"/>
                </a:solidFill>
                <a:latin typeface="DM Sans Bold"/>
              </a:rPr>
              <a:t>Target Audience</a:t>
            </a:r>
          </a:p>
          <a:p>
            <a:pPr marL="498818" indent="-249409" lvl="1">
              <a:lnSpc>
                <a:spcPts val="3188"/>
              </a:lnSpc>
              <a:buFont typeface="Arial"/>
              <a:buChar char="•"/>
            </a:pPr>
            <a:r>
              <a:rPr lang="en-US" sz="2310" spc="226">
                <a:solidFill>
                  <a:srgbClr val="231F20"/>
                </a:solidFill>
                <a:latin typeface="DM Sans Bold"/>
              </a:rPr>
              <a:t>Parking and Convenience</a:t>
            </a:r>
          </a:p>
          <a:p>
            <a:pPr algn="l" marL="498818" indent="-249409" lvl="1">
              <a:lnSpc>
                <a:spcPts val="3188"/>
              </a:lnSpc>
              <a:buFont typeface="Arial"/>
              <a:buChar char="•"/>
            </a:pPr>
            <a:r>
              <a:rPr lang="en-US" sz="2310" spc="226">
                <a:solidFill>
                  <a:srgbClr val="231F20"/>
                </a:solidFill>
                <a:latin typeface="DM Sans Bold"/>
              </a:rPr>
              <a:t>Affordability</a:t>
            </a:r>
          </a:p>
        </p:txBody>
      </p:sp>
      <p:sp>
        <p:nvSpPr>
          <p:cNvPr name="TextBox 15" id="15"/>
          <p:cNvSpPr txBox="true"/>
          <p:nvPr/>
        </p:nvSpPr>
        <p:spPr>
          <a:xfrm rot="0">
            <a:off x="3369708" y="4428658"/>
            <a:ext cx="3777258" cy="563879"/>
          </a:xfrm>
          <a:prstGeom prst="rect">
            <a:avLst/>
          </a:prstGeom>
        </p:spPr>
        <p:txBody>
          <a:bodyPr anchor="t" rtlCol="false" tIns="0" lIns="0" bIns="0" rIns="0">
            <a:spAutoFit/>
          </a:bodyPr>
          <a:lstStyle/>
          <a:p>
            <a:pPr algn="ctr">
              <a:lnSpc>
                <a:spcPts val="4304"/>
              </a:lnSpc>
              <a:spcBef>
                <a:spcPct val="0"/>
              </a:spcBef>
            </a:pPr>
            <a:r>
              <a:rPr lang="en-US" sz="4099">
                <a:solidFill>
                  <a:srgbClr val="000000"/>
                </a:solidFill>
                <a:latin typeface="Montaser Arabic"/>
              </a:rPr>
              <a:t>DAVANAGERE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2A16"/>
        </a:solidFill>
      </p:bgPr>
    </p:bg>
    <p:spTree>
      <p:nvGrpSpPr>
        <p:cNvPr id="1" name=""/>
        <p:cNvGrpSpPr/>
        <p:nvPr/>
      </p:nvGrpSpPr>
      <p:grpSpPr>
        <a:xfrm>
          <a:off x="0" y="0"/>
          <a:ext cx="0" cy="0"/>
          <a:chOff x="0" y="0"/>
          <a:chExt cx="0" cy="0"/>
        </a:xfrm>
      </p:grpSpPr>
      <p:grpSp>
        <p:nvGrpSpPr>
          <p:cNvPr name="Group 2" id="2"/>
          <p:cNvGrpSpPr/>
          <p:nvPr/>
        </p:nvGrpSpPr>
        <p:grpSpPr>
          <a:xfrm rot="0">
            <a:off x="1074548" y="-241020"/>
            <a:ext cx="1258673" cy="2046741"/>
            <a:chOff x="0" y="0"/>
            <a:chExt cx="736600" cy="1197792"/>
          </a:xfrm>
        </p:grpSpPr>
        <p:sp>
          <p:nvSpPr>
            <p:cNvPr name="Freeform 3" id="3"/>
            <p:cNvSpPr/>
            <p:nvPr/>
          </p:nvSpPr>
          <p:spPr>
            <a:xfrm flipH="false" flipV="false" rot="0">
              <a:off x="0" y="0"/>
              <a:ext cx="736600" cy="1197792"/>
            </a:xfrm>
            <a:custGeom>
              <a:avLst/>
              <a:gdLst/>
              <a:ahLst/>
              <a:cxnLst/>
              <a:rect r="r" b="b" t="t" l="l"/>
              <a:pathLst>
                <a:path h="1197792" w="736600">
                  <a:moveTo>
                    <a:pt x="736600" y="0"/>
                  </a:moveTo>
                  <a:lnTo>
                    <a:pt x="736600" y="1197792"/>
                  </a:lnTo>
                  <a:lnTo>
                    <a:pt x="368300" y="1070792"/>
                  </a:lnTo>
                  <a:lnTo>
                    <a:pt x="0" y="1197792"/>
                  </a:lnTo>
                  <a:lnTo>
                    <a:pt x="0" y="0"/>
                  </a:lnTo>
                  <a:lnTo>
                    <a:pt x="736600" y="0"/>
                  </a:lnTo>
                  <a:close/>
                </a:path>
              </a:pathLst>
            </a:custGeom>
            <a:solidFill>
              <a:srgbClr val="F9AE41"/>
            </a:solidFill>
          </p:spPr>
        </p:sp>
        <p:sp>
          <p:nvSpPr>
            <p:cNvPr name="TextBox 4" id="4"/>
            <p:cNvSpPr txBox="true"/>
            <p:nvPr/>
          </p:nvSpPr>
          <p:spPr>
            <a:xfrm>
              <a:off x="0" y="0"/>
              <a:ext cx="736600" cy="1070792"/>
            </a:xfrm>
            <a:prstGeom prst="rect">
              <a:avLst/>
            </a:prstGeom>
          </p:spPr>
          <p:txBody>
            <a:bodyPr anchor="ctr" rtlCol="false" tIns="48876" lIns="48876" bIns="48876" rIns="48876"/>
            <a:lstStyle/>
            <a:p>
              <a:pPr algn="ctr">
                <a:lnSpc>
                  <a:spcPts val="1304"/>
                </a:lnSpc>
              </a:pPr>
            </a:p>
          </p:txBody>
        </p:sp>
      </p:grpSp>
      <p:grpSp>
        <p:nvGrpSpPr>
          <p:cNvPr name="Group 5" id="5"/>
          <p:cNvGrpSpPr/>
          <p:nvPr/>
        </p:nvGrpSpPr>
        <p:grpSpPr>
          <a:xfrm rot="0">
            <a:off x="6616584" y="-63334"/>
            <a:ext cx="4114800" cy="12331418"/>
            <a:chOff x="0" y="0"/>
            <a:chExt cx="5486400" cy="16441891"/>
          </a:xfrm>
        </p:grpSpPr>
        <p:sp>
          <p:nvSpPr>
            <p:cNvPr name="Freeform 6" id="6"/>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5477746"/>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1095549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327765" y="-63334"/>
            <a:ext cx="4114800" cy="12331418"/>
            <a:chOff x="0" y="0"/>
            <a:chExt cx="5486400" cy="16441891"/>
          </a:xfrm>
        </p:grpSpPr>
        <p:sp>
          <p:nvSpPr>
            <p:cNvPr name="Freeform 10" id="10"/>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5477746"/>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1095549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14575915" y="-116741"/>
            <a:ext cx="4114800" cy="12331418"/>
            <a:chOff x="0" y="0"/>
            <a:chExt cx="5486400" cy="16441891"/>
          </a:xfrm>
        </p:grpSpPr>
        <p:sp>
          <p:nvSpPr>
            <p:cNvPr name="Freeform 14" id="1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5477746"/>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1095549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5400000">
            <a:off x="15697308" y="-867190"/>
            <a:ext cx="424634" cy="4000584"/>
            <a:chOff x="0" y="0"/>
            <a:chExt cx="736600" cy="6939686"/>
          </a:xfrm>
        </p:grpSpPr>
        <p:sp>
          <p:nvSpPr>
            <p:cNvPr name="Freeform 18" id="18"/>
            <p:cNvSpPr/>
            <p:nvPr/>
          </p:nvSpPr>
          <p:spPr>
            <a:xfrm flipH="false" flipV="false" rot="0">
              <a:off x="0" y="0"/>
              <a:ext cx="736600" cy="6939686"/>
            </a:xfrm>
            <a:custGeom>
              <a:avLst/>
              <a:gdLst/>
              <a:ahLst/>
              <a:cxnLst/>
              <a:rect r="r" b="b" t="t" l="l"/>
              <a:pathLst>
                <a:path h="6939686" w="736600">
                  <a:moveTo>
                    <a:pt x="736600" y="0"/>
                  </a:moveTo>
                  <a:lnTo>
                    <a:pt x="736600" y="6939686"/>
                  </a:lnTo>
                  <a:lnTo>
                    <a:pt x="368300" y="6812686"/>
                  </a:lnTo>
                  <a:lnTo>
                    <a:pt x="0" y="6939686"/>
                  </a:lnTo>
                  <a:lnTo>
                    <a:pt x="0" y="0"/>
                  </a:lnTo>
                  <a:lnTo>
                    <a:pt x="736600" y="0"/>
                  </a:lnTo>
                  <a:close/>
                </a:path>
              </a:pathLst>
            </a:custGeom>
            <a:solidFill>
              <a:srgbClr val="F9AE41"/>
            </a:solidFill>
          </p:spPr>
        </p:sp>
        <p:sp>
          <p:nvSpPr>
            <p:cNvPr name="TextBox 19" id="19"/>
            <p:cNvSpPr txBox="true"/>
            <p:nvPr/>
          </p:nvSpPr>
          <p:spPr>
            <a:xfrm>
              <a:off x="0" y="0"/>
              <a:ext cx="736600" cy="6812686"/>
            </a:xfrm>
            <a:prstGeom prst="rect">
              <a:avLst/>
            </a:prstGeom>
          </p:spPr>
          <p:txBody>
            <a:bodyPr anchor="ctr" rtlCol="false" tIns="48876" lIns="48876" bIns="48876" rIns="48876"/>
            <a:lstStyle/>
            <a:p>
              <a:pPr>
                <a:lnSpc>
                  <a:spcPts val="1304"/>
                </a:lnSpc>
              </a:pPr>
            </a:p>
          </p:txBody>
        </p:sp>
      </p:grpSp>
      <p:grpSp>
        <p:nvGrpSpPr>
          <p:cNvPr name="Group 20" id="20"/>
          <p:cNvGrpSpPr/>
          <p:nvPr/>
        </p:nvGrpSpPr>
        <p:grpSpPr>
          <a:xfrm rot="0">
            <a:off x="2368434" y="-9926"/>
            <a:ext cx="4114800" cy="12331418"/>
            <a:chOff x="0" y="0"/>
            <a:chExt cx="5486400" cy="16441891"/>
          </a:xfrm>
        </p:grpSpPr>
        <p:sp>
          <p:nvSpPr>
            <p:cNvPr name="Freeform 21" id="21"/>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5477746"/>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0" y="1095549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3963990" y="2137004"/>
            <a:ext cx="4126840" cy="801916"/>
            <a:chOff x="0" y="0"/>
            <a:chExt cx="1819118" cy="353486"/>
          </a:xfrm>
        </p:grpSpPr>
        <p:sp>
          <p:nvSpPr>
            <p:cNvPr name="Freeform 25" id="25"/>
            <p:cNvSpPr/>
            <p:nvPr/>
          </p:nvSpPr>
          <p:spPr>
            <a:xfrm flipH="false" flipV="false" rot="0">
              <a:off x="0" y="0"/>
              <a:ext cx="1819118" cy="353486"/>
            </a:xfrm>
            <a:custGeom>
              <a:avLst/>
              <a:gdLst/>
              <a:ahLst/>
              <a:cxnLst/>
              <a:rect r="r" b="b" t="t" l="l"/>
              <a:pathLst>
                <a:path h="353486" w="1819118">
                  <a:moveTo>
                    <a:pt x="0" y="0"/>
                  </a:moveTo>
                  <a:lnTo>
                    <a:pt x="1819118" y="0"/>
                  </a:lnTo>
                  <a:lnTo>
                    <a:pt x="1819118" y="353486"/>
                  </a:lnTo>
                  <a:lnTo>
                    <a:pt x="0" y="353486"/>
                  </a:lnTo>
                  <a:close/>
                </a:path>
              </a:pathLst>
            </a:custGeom>
            <a:solidFill>
              <a:srgbClr val="F9AE41"/>
            </a:solidFill>
          </p:spPr>
        </p:sp>
        <p:sp>
          <p:nvSpPr>
            <p:cNvPr name="TextBox 26" id="26"/>
            <p:cNvSpPr txBox="true"/>
            <p:nvPr/>
          </p:nvSpPr>
          <p:spPr>
            <a:xfrm>
              <a:off x="0" y="0"/>
              <a:ext cx="1819118" cy="353486"/>
            </a:xfrm>
            <a:prstGeom prst="rect">
              <a:avLst/>
            </a:prstGeom>
          </p:spPr>
          <p:txBody>
            <a:bodyPr anchor="ctr" rtlCol="false" tIns="48876" lIns="48876" bIns="48876" rIns="48876"/>
            <a:lstStyle/>
            <a:p>
              <a:pPr algn="ctr">
                <a:lnSpc>
                  <a:spcPts val="1304"/>
                </a:lnSpc>
              </a:pPr>
            </a:p>
          </p:txBody>
        </p:sp>
      </p:grpSp>
      <p:sp>
        <p:nvSpPr>
          <p:cNvPr name="AutoShape 27" id="27"/>
          <p:cNvSpPr/>
          <p:nvPr/>
        </p:nvSpPr>
        <p:spPr>
          <a:xfrm flipV="true">
            <a:off x="13909375" y="1543966"/>
            <a:ext cx="4000500" cy="18328"/>
          </a:xfrm>
          <a:prstGeom prst="line">
            <a:avLst/>
          </a:prstGeom>
          <a:ln cap="flat" w="19050">
            <a:solidFill>
              <a:srgbClr val="F9AE41"/>
            </a:solidFill>
            <a:prstDash val="solid"/>
            <a:headEnd type="none" len="sm" w="sm"/>
            <a:tailEnd type="none" len="sm" w="sm"/>
          </a:ln>
        </p:spPr>
      </p:sp>
      <p:sp>
        <p:nvSpPr>
          <p:cNvPr name="Freeform 28" id="28"/>
          <p:cNvSpPr/>
          <p:nvPr/>
        </p:nvSpPr>
        <p:spPr>
          <a:xfrm flipH="false" flipV="false" rot="5134414">
            <a:off x="1501964" y="8622996"/>
            <a:ext cx="1154097" cy="1960250"/>
          </a:xfrm>
          <a:custGeom>
            <a:avLst/>
            <a:gdLst/>
            <a:ahLst/>
            <a:cxnLst/>
            <a:rect r="r" b="b" t="t" l="l"/>
            <a:pathLst>
              <a:path h="1960250" w="1154097">
                <a:moveTo>
                  <a:pt x="0" y="0"/>
                </a:moveTo>
                <a:lnTo>
                  <a:pt x="1154097" y="0"/>
                </a:lnTo>
                <a:lnTo>
                  <a:pt x="1154097" y="1960250"/>
                </a:lnTo>
                <a:lnTo>
                  <a:pt x="0" y="1960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5400000">
            <a:off x="3262101" y="1760036"/>
            <a:ext cx="2139698" cy="1342660"/>
          </a:xfrm>
          <a:custGeom>
            <a:avLst/>
            <a:gdLst/>
            <a:ahLst/>
            <a:cxnLst/>
            <a:rect r="r" b="b" t="t" l="l"/>
            <a:pathLst>
              <a:path h="1342660" w="2139698">
                <a:moveTo>
                  <a:pt x="0" y="0"/>
                </a:moveTo>
                <a:lnTo>
                  <a:pt x="2139698" y="0"/>
                </a:lnTo>
                <a:lnTo>
                  <a:pt x="2139698" y="1342660"/>
                </a:lnTo>
                <a:lnTo>
                  <a:pt x="0" y="1342660"/>
                </a:lnTo>
                <a:lnTo>
                  <a:pt x="0" y="0"/>
                </a:lnTo>
                <a:close/>
              </a:path>
            </a:pathLst>
          </a:custGeom>
          <a:blipFill>
            <a:blip r:embed="rId6"/>
            <a:stretch>
              <a:fillRect l="0" t="0" r="0" b="0"/>
            </a:stretch>
          </a:blipFill>
        </p:spPr>
      </p:sp>
      <p:sp>
        <p:nvSpPr>
          <p:cNvPr name="Freeform 30" id="30"/>
          <p:cNvSpPr/>
          <p:nvPr/>
        </p:nvSpPr>
        <p:spPr>
          <a:xfrm flipH="false" flipV="false" rot="0">
            <a:off x="3196098" y="1345420"/>
            <a:ext cx="1535785" cy="1785796"/>
          </a:xfrm>
          <a:custGeom>
            <a:avLst/>
            <a:gdLst/>
            <a:ahLst/>
            <a:cxnLst/>
            <a:rect r="r" b="b" t="t" l="l"/>
            <a:pathLst>
              <a:path h="1785796" w="1535785">
                <a:moveTo>
                  <a:pt x="0" y="0"/>
                </a:moveTo>
                <a:lnTo>
                  <a:pt x="1535785" y="0"/>
                </a:lnTo>
                <a:lnTo>
                  <a:pt x="1535785" y="1785796"/>
                </a:lnTo>
                <a:lnTo>
                  <a:pt x="0" y="1785796"/>
                </a:lnTo>
                <a:lnTo>
                  <a:pt x="0" y="0"/>
                </a:lnTo>
                <a:close/>
              </a:path>
            </a:pathLst>
          </a:custGeom>
          <a:blipFill>
            <a:blip r:embed="rId7"/>
            <a:stretch>
              <a:fillRect l="0" t="0" r="0" b="0"/>
            </a:stretch>
          </a:blipFill>
        </p:spPr>
      </p:sp>
      <p:grpSp>
        <p:nvGrpSpPr>
          <p:cNvPr name="Group 31" id="31"/>
          <p:cNvGrpSpPr/>
          <p:nvPr/>
        </p:nvGrpSpPr>
        <p:grpSpPr>
          <a:xfrm rot="0">
            <a:off x="3812305" y="3501215"/>
            <a:ext cx="4430211" cy="2094840"/>
            <a:chOff x="0" y="0"/>
            <a:chExt cx="5906948" cy="2793120"/>
          </a:xfrm>
        </p:grpSpPr>
        <p:grpSp>
          <p:nvGrpSpPr>
            <p:cNvPr name="Group 32" id="32"/>
            <p:cNvGrpSpPr/>
            <p:nvPr/>
          </p:nvGrpSpPr>
          <p:grpSpPr>
            <a:xfrm rot="0">
              <a:off x="0" y="0"/>
              <a:ext cx="5906948" cy="2793120"/>
              <a:chOff x="0" y="0"/>
              <a:chExt cx="1166805" cy="551727"/>
            </a:xfrm>
          </p:grpSpPr>
          <p:sp>
            <p:nvSpPr>
              <p:cNvPr name="Freeform 33" id="33"/>
              <p:cNvSpPr/>
              <p:nvPr/>
            </p:nvSpPr>
            <p:spPr>
              <a:xfrm flipH="false" flipV="false" rot="0">
                <a:off x="0" y="0"/>
                <a:ext cx="1166805" cy="551727"/>
              </a:xfrm>
              <a:custGeom>
                <a:avLst/>
                <a:gdLst/>
                <a:ahLst/>
                <a:cxnLst/>
                <a:rect r="r" b="b" t="t" l="l"/>
                <a:pathLst>
                  <a:path h="551727" w="1166805">
                    <a:moveTo>
                      <a:pt x="64659" y="0"/>
                    </a:moveTo>
                    <a:lnTo>
                      <a:pt x="1102146" y="0"/>
                    </a:lnTo>
                    <a:cubicBezTo>
                      <a:pt x="1137856" y="0"/>
                      <a:pt x="1166805" y="28949"/>
                      <a:pt x="1166805" y="64659"/>
                    </a:cubicBezTo>
                    <a:lnTo>
                      <a:pt x="1166805" y="487069"/>
                    </a:lnTo>
                    <a:cubicBezTo>
                      <a:pt x="1166805" y="522779"/>
                      <a:pt x="1137856" y="551727"/>
                      <a:pt x="1102146" y="551727"/>
                    </a:cubicBezTo>
                    <a:lnTo>
                      <a:pt x="64659" y="551727"/>
                    </a:lnTo>
                    <a:cubicBezTo>
                      <a:pt x="28949" y="551727"/>
                      <a:pt x="0" y="522779"/>
                      <a:pt x="0" y="487069"/>
                    </a:cubicBezTo>
                    <a:lnTo>
                      <a:pt x="0" y="64659"/>
                    </a:lnTo>
                    <a:cubicBezTo>
                      <a:pt x="0" y="28949"/>
                      <a:pt x="28949" y="0"/>
                      <a:pt x="64659" y="0"/>
                    </a:cubicBezTo>
                    <a:close/>
                  </a:path>
                </a:pathLst>
              </a:custGeom>
              <a:solidFill>
                <a:srgbClr val="000000">
                  <a:alpha val="0"/>
                </a:srgbClr>
              </a:solidFill>
              <a:ln w="28575" cap="rnd">
                <a:solidFill>
                  <a:srgbClr val="F9AE41"/>
                </a:solidFill>
                <a:prstDash val="solid"/>
                <a:round/>
              </a:ln>
            </p:spPr>
          </p:sp>
          <p:sp>
            <p:nvSpPr>
              <p:cNvPr name="TextBox 34" id="34"/>
              <p:cNvSpPr txBox="true"/>
              <p:nvPr/>
            </p:nvSpPr>
            <p:spPr>
              <a:xfrm>
                <a:off x="0" y="-47625"/>
                <a:ext cx="1166805" cy="599352"/>
              </a:xfrm>
              <a:prstGeom prst="rect">
                <a:avLst/>
              </a:prstGeom>
            </p:spPr>
            <p:txBody>
              <a:bodyPr anchor="ctr" rtlCol="false" tIns="50800" lIns="50800" bIns="50800" rIns="50800"/>
              <a:lstStyle/>
              <a:p>
                <a:pPr algn="ctr">
                  <a:lnSpc>
                    <a:spcPts val="2693"/>
                  </a:lnSpc>
                </a:pPr>
              </a:p>
            </p:txBody>
          </p:sp>
        </p:grpSp>
        <p:sp>
          <p:nvSpPr>
            <p:cNvPr name="TextBox 35" id="35"/>
            <p:cNvSpPr txBox="true"/>
            <p:nvPr/>
          </p:nvSpPr>
          <p:spPr>
            <a:xfrm rot="0">
              <a:off x="146418" y="300373"/>
              <a:ext cx="3450575" cy="2209088"/>
            </a:xfrm>
            <a:prstGeom prst="rect">
              <a:avLst/>
            </a:prstGeom>
          </p:spPr>
          <p:txBody>
            <a:bodyPr anchor="t" rtlCol="false" tIns="0" lIns="0" bIns="0" rIns="0">
              <a:spAutoFit/>
            </a:bodyPr>
            <a:lstStyle/>
            <a:p>
              <a:pPr marL="623165" indent="-311583" lvl="1">
                <a:lnSpc>
                  <a:spcPts val="3261"/>
                </a:lnSpc>
                <a:buFont typeface="Arial"/>
                <a:buChar char="•"/>
              </a:pPr>
              <a:r>
                <a:rPr lang="en-US" sz="2886">
                  <a:solidFill>
                    <a:srgbClr val="FFFFFF"/>
                  </a:solidFill>
                  <a:latin typeface="Bebas Neue Cyrillic"/>
                </a:rPr>
                <a:t>tea</a:t>
              </a:r>
            </a:p>
            <a:p>
              <a:pPr marL="623165" indent="-311583" lvl="1">
                <a:lnSpc>
                  <a:spcPts val="3261"/>
                </a:lnSpc>
                <a:buFont typeface="Arial"/>
                <a:buChar char="•"/>
              </a:pPr>
              <a:r>
                <a:rPr lang="en-US" sz="2886">
                  <a:solidFill>
                    <a:srgbClr val="FFFFFF"/>
                  </a:solidFill>
                  <a:latin typeface="Bebas Neue Cyrillic"/>
                </a:rPr>
                <a:t>masala</a:t>
              </a:r>
              <a:r>
                <a:rPr lang="en-US" sz="2886">
                  <a:solidFill>
                    <a:srgbClr val="FFBD59"/>
                  </a:solidFill>
                  <a:latin typeface="Bebas Neue Cyrillic"/>
                </a:rPr>
                <a:t> chai</a:t>
              </a:r>
            </a:p>
            <a:p>
              <a:pPr marL="623165" indent="-311583" lvl="1">
                <a:lnSpc>
                  <a:spcPts val="3261"/>
                </a:lnSpc>
                <a:buFont typeface="Arial"/>
                <a:buChar char="•"/>
              </a:pPr>
              <a:r>
                <a:rPr lang="en-US" sz="2886">
                  <a:solidFill>
                    <a:srgbClr val="FFFFFF"/>
                  </a:solidFill>
                  <a:latin typeface="Bebas Neue Cyrillic"/>
                </a:rPr>
                <a:t>elachi tea</a:t>
              </a:r>
            </a:p>
            <a:p>
              <a:pPr marL="623165" indent="-311583" lvl="1">
                <a:lnSpc>
                  <a:spcPts val="3261"/>
                </a:lnSpc>
                <a:buFont typeface="Arial"/>
                <a:buChar char="•"/>
              </a:pPr>
              <a:r>
                <a:rPr lang="en-US" sz="2886">
                  <a:solidFill>
                    <a:srgbClr val="FFFFFF"/>
                  </a:solidFill>
                  <a:latin typeface="Bebas Neue Cyrillic"/>
                </a:rPr>
                <a:t>lemon tea</a:t>
              </a:r>
            </a:p>
          </p:txBody>
        </p:sp>
        <p:sp>
          <p:nvSpPr>
            <p:cNvPr name="TextBox 36" id="36"/>
            <p:cNvSpPr txBox="true"/>
            <p:nvPr/>
          </p:nvSpPr>
          <p:spPr>
            <a:xfrm rot="0">
              <a:off x="4638217" y="308094"/>
              <a:ext cx="1230631" cy="2244984"/>
            </a:xfrm>
            <a:prstGeom prst="rect">
              <a:avLst/>
            </a:prstGeom>
          </p:spPr>
          <p:txBody>
            <a:bodyPr anchor="t" rtlCol="false" tIns="0" lIns="0" bIns="0" rIns="0">
              <a:spAutoFit/>
            </a:bodyPr>
            <a:lstStyle/>
            <a:p>
              <a:pPr>
                <a:lnSpc>
                  <a:spcPts val="3337"/>
                </a:lnSpc>
              </a:pPr>
              <a:r>
                <a:rPr lang="en-US" sz="2735">
                  <a:solidFill>
                    <a:srgbClr val="F9AE41"/>
                  </a:solidFill>
                  <a:latin typeface="Bebas Neue Cyrillic"/>
                </a:rPr>
                <a:t>15/-</a:t>
              </a:r>
            </a:p>
            <a:p>
              <a:pPr>
                <a:lnSpc>
                  <a:spcPts val="3337"/>
                </a:lnSpc>
              </a:pPr>
              <a:r>
                <a:rPr lang="en-US" sz="2735">
                  <a:solidFill>
                    <a:srgbClr val="F9AE41"/>
                  </a:solidFill>
                  <a:latin typeface="Bebas Neue Cyrillic"/>
                </a:rPr>
                <a:t>20/-</a:t>
              </a:r>
            </a:p>
            <a:p>
              <a:pPr>
                <a:lnSpc>
                  <a:spcPts val="3337"/>
                </a:lnSpc>
              </a:pPr>
              <a:r>
                <a:rPr lang="en-US" sz="2735">
                  <a:solidFill>
                    <a:srgbClr val="F9AE41"/>
                  </a:solidFill>
                  <a:latin typeface="Bebas Neue Cyrillic"/>
                </a:rPr>
                <a:t>20/-</a:t>
              </a:r>
            </a:p>
            <a:p>
              <a:pPr>
                <a:lnSpc>
                  <a:spcPts val="3337"/>
                </a:lnSpc>
              </a:pPr>
              <a:r>
                <a:rPr lang="en-US" sz="2735">
                  <a:solidFill>
                    <a:srgbClr val="F9AE41"/>
                  </a:solidFill>
                  <a:latin typeface="Bebas Neue Cyrillic"/>
                </a:rPr>
                <a:t>15/-</a:t>
              </a:r>
            </a:p>
          </p:txBody>
        </p:sp>
        <p:sp>
          <p:nvSpPr>
            <p:cNvPr name="TextBox 37" id="37"/>
            <p:cNvSpPr txBox="true"/>
            <p:nvPr/>
          </p:nvSpPr>
          <p:spPr>
            <a:xfrm rot="0">
              <a:off x="3333606" y="429432"/>
              <a:ext cx="1230631" cy="360894"/>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38" id="38"/>
            <p:cNvSpPr txBox="true"/>
            <p:nvPr/>
          </p:nvSpPr>
          <p:spPr>
            <a:xfrm rot="0">
              <a:off x="3333606" y="985425"/>
              <a:ext cx="1230631" cy="360894"/>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39" id="39"/>
            <p:cNvSpPr txBox="true"/>
            <p:nvPr/>
          </p:nvSpPr>
          <p:spPr>
            <a:xfrm rot="0">
              <a:off x="3320906" y="1541418"/>
              <a:ext cx="1230631" cy="360894"/>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40" id="40"/>
            <p:cNvSpPr txBox="true"/>
            <p:nvPr/>
          </p:nvSpPr>
          <p:spPr>
            <a:xfrm rot="0">
              <a:off x="3333606" y="2091654"/>
              <a:ext cx="1230631" cy="360894"/>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grpSp>
      <p:grpSp>
        <p:nvGrpSpPr>
          <p:cNvPr name="Group 41" id="41"/>
          <p:cNvGrpSpPr/>
          <p:nvPr/>
        </p:nvGrpSpPr>
        <p:grpSpPr>
          <a:xfrm rot="0">
            <a:off x="12399697" y="2892466"/>
            <a:ext cx="4588398" cy="801916"/>
            <a:chOff x="0" y="0"/>
            <a:chExt cx="2022573" cy="353486"/>
          </a:xfrm>
        </p:grpSpPr>
        <p:sp>
          <p:nvSpPr>
            <p:cNvPr name="Freeform 42" id="42"/>
            <p:cNvSpPr/>
            <p:nvPr/>
          </p:nvSpPr>
          <p:spPr>
            <a:xfrm flipH="false" flipV="false" rot="0">
              <a:off x="0" y="0"/>
              <a:ext cx="2022573" cy="353486"/>
            </a:xfrm>
            <a:custGeom>
              <a:avLst/>
              <a:gdLst/>
              <a:ahLst/>
              <a:cxnLst/>
              <a:rect r="r" b="b" t="t" l="l"/>
              <a:pathLst>
                <a:path h="353486" w="2022573">
                  <a:moveTo>
                    <a:pt x="0" y="0"/>
                  </a:moveTo>
                  <a:lnTo>
                    <a:pt x="2022573" y="0"/>
                  </a:lnTo>
                  <a:lnTo>
                    <a:pt x="2022573" y="353486"/>
                  </a:lnTo>
                  <a:lnTo>
                    <a:pt x="0" y="353486"/>
                  </a:lnTo>
                  <a:close/>
                </a:path>
              </a:pathLst>
            </a:custGeom>
            <a:solidFill>
              <a:srgbClr val="F9AE41"/>
            </a:solidFill>
          </p:spPr>
        </p:sp>
        <p:sp>
          <p:nvSpPr>
            <p:cNvPr name="TextBox 43" id="43"/>
            <p:cNvSpPr txBox="true"/>
            <p:nvPr/>
          </p:nvSpPr>
          <p:spPr>
            <a:xfrm>
              <a:off x="0" y="0"/>
              <a:ext cx="2022573" cy="353486"/>
            </a:xfrm>
            <a:prstGeom prst="rect">
              <a:avLst/>
            </a:prstGeom>
          </p:spPr>
          <p:txBody>
            <a:bodyPr anchor="ctr" rtlCol="false" tIns="48876" lIns="48876" bIns="48876" rIns="48876"/>
            <a:lstStyle/>
            <a:p>
              <a:pPr algn="ctr">
                <a:lnSpc>
                  <a:spcPts val="1304"/>
                </a:lnSpc>
              </a:pPr>
            </a:p>
          </p:txBody>
        </p:sp>
      </p:grpSp>
      <p:sp>
        <p:nvSpPr>
          <p:cNvPr name="Freeform 44" id="44"/>
          <p:cNvSpPr/>
          <p:nvPr/>
        </p:nvSpPr>
        <p:spPr>
          <a:xfrm flipH="false" flipV="false" rot="-6550532">
            <a:off x="15652483" y="2562960"/>
            <a:ext cx="2139698" cy="1342660"/>
          </a:xfrm>
          <a:custGeom>
            <a:avLst/>
            <a:gdLst/>
            <a:ahLst/>
            <a:cxnLst/>
            <a:rect r="r" b="b" t="t" l="l"/>
            <a:pathLst>
              <a:path h="1342660" w="2139698">
                <a:moveTo>
                  <a:pt x="0" y="0"/>
                </a:moveTo>
                <a:lnTo>
                  <a:pt x="2139697" y="0"/>
                </a:lnTo>
                <a:lnTo>
                  <a:pt x="2139697" y="1342661"/>
                </a:lnTo>
                <a:lnTo>
                  <a:pt x="0" y="1342661"/>
                </a:lnTo>
                <a:lnTo>
                  <a:pt x="0" y="0"/>
                </a:lnTo>
                <a:close/>
              </a:path>
            </a:pathLst>
          </a:custGeom>
          <a:blipFill>
            <a:blip r:embed="rId6"/>
            <a:stretch>
              <a:fillRect l="0" t="0" r="0" b="0"/>
            </a:stretch>
          </a:blipFill>
        </p:spPr>
      </p:sp>
      <p:grpSp>
        <p:nvGrpSpPr>
          <p:cNvPr name="Group 45" id="45"/>
          <p:cNvGrpSpPr/>
          <p:nvPr/>
        </p:nvGrpSpPr>
        <p:grpSpPr>
          <a:xfrm rot="0">
            <a:off x="12399697" y="4247152"/>
            <a:ext cx="4430211" cy="1355357"/>
            <a:chOff x="0" y="0"/>
            <a:chExt cx="1166805" cy="356966"/>
          </a:xfrm>
        </p:grpSpPr>
        <p:sp>
          <p:nvSpPr>
            <p:cNvPr name="Freeform 46" id="46"/>
            <p:cNvSpPr/>
            <p:nvPr/>
          </p:nvSpPr>
          <p:spPr>
            <a:xfrm flipH="false" flipV="false" rot="0">
              <a:off x="0" y="0"/>
              <a:ext cx="1166805" cy="356966"/>
            </a:xfrm>
            <a:custGeom>
              <a:avLst/>
              <a:gdLst/>
              <a:ahLst/>
              <a:cxnLst/>
              <a:rect r="r" b="b" t="t" l="l"/>
              <a:pathLst>
                <a:path h="356966" w="1166805">
                  <a:moveTo>
                    <a:pt x="64659" y="0"/>
                  </a:moveTo>
                  <a:lnTo>
                    <a:pt x="1102146" y="0"/>
                  </a:lnTo>
                  <a:cubicBezTo>
                    <a:pt x="1137856" y="0"/>
                    <a:pt x="1166805" y="28949"/>
                    <a:pt x="1166805" y="64659"/>
                  </a:cubicBezTo>
                  <a:lnTo>
                    <a:pt x="1166805" y="292308"/>
                  </a:lnTo>
                  <a:cubicBezTo>
                    <a:pt x="1166805" y="328018"/>
                    <a:pt x="1137856" y="356966"/>
                    <a:pt x="1102146" y="356966"/>
                  </a:cubicBezTo>
                  <a:lnTo>
                    <a:pt x="64659" y="356966"/>
                  </a:lnTo>
                  <a:cubicBezTo>
                    <a:pt x="28949" y="356966"/>
                    <a:pt x="0" y="328018"/>
                    <a:pt x="0" y="292308"/>
                  </a:cubicBezTo>
                  <a:lnTo>
                    <a:pt x="0" y="64659"/>
                  </a:lnTo>
                  <a:cubicBezTo>
                    <a:pt x="0" y="28949"/>
                    <a:pt x="28949" y="0"/>
                    <a:pt x="64659" y="0"/>
                  </a:cubicBezTo>
                  <a:close/>
                </a:path>
              </a:pathLst>
            </a:custGeom>
            <a:solidFill>
              <a:srgbClr val="000000">
                <a:alpha val="0"/>
              </a:srgbClr>
            </a:solidFill>
            <a:ln w="28575" cap="rnd">
              <a:solidFill>
                <a:srgbClr val="F9AE41"/>
              </a:solidFill>
              <a:prstDash val="solid"/>
              <a:round/>
            </a:ln>
          </p:spPr>
        </p:sp>
        <p:sp>
          <p:nvSpPr>
            <p:cNvPr name="TextBox 47" id="47"/>
            <p:cNvSpPr txBox="true"/>
            <p:nvPr/>
          </p:nvSpPr>
          <p:spPr>
            <a:xfrm>
              <a:off x="0" y="-47625"/>
              <a:ext cx="1166805" cy="404591"/>
            </a:xfrm>
            <a:prstGeom prst="rect">
              <a:avLst/>
            </a:prstGeom>
          </p:spPr>
          <p:txBody>
            <a:bodyPr anchor="ctr" rtlCol="false" tIns="50800" lIns="50800" bIns="50800" rIns="50800"/>
            <a:lstStyle/>
            <a:p>
              <a:pPr algn="ctr">
                <a:lnSpc>
                  <a:spcPts val="2693"/>
                </a:lnSpc>
              </a:pPr>
            </a:p>
          </p:txBody>
        </p:sp>
      </p:grpSp>
      <p:sp>
        <p:nvSpPr>
          <p:cNvPr name="Freeform 48" id="48"/>
          <p:cNvSpPr/>
          <p:nvPr/>
        </p:nvSpPr>
        <p:spPr>
          <a:xfrm flipH="false" flipV="false" rot="0">
            <a:off x="16429538" y="2346431"/>
            <a:ext cx="1117113" cy="1347950"/>
          </a:xfrm>
          <a:custGeom>
            <a:avLst/>
            <a:gdLst/>
            <a:ahLst/>
            <a:cxnLst/>
            <a:rect r="r" b="b" t="t" l="l"/>
            <a:pathLst>
              <a:path h="1347950" w="1117113">
                <a:moveTo>
                  <a:pt x="0" y="0"/>
                </a:moveTo>
                <a:lnTo>
                  <a:pt x="1117113" y="0"/>
                </a:lnTo>
                <a:lnTo>
                  <a:pt x="1117113" y="1347950"/>
                </a:lnTo>
                <a:lnTo>
                  <a:pt x="0" y="1347950"/>
                </a:lnTo>
                <a:lnTo>
                  <a:pt x="0" y="0"/>
                </a:lnTo>
                <a:close/>
              </a:path>
            </a:pathLst>
          </a:custGeom>
          <a:blipFill>
            <a:blip r:embed="rId8"/>
            <a:stretch>
              <a:fillRect l="0" t="0" r="0" b="0"/>
            </a:stretch>
          </a:blipFill>
        </p:spPr>
      </p:sp>
      <p:sp>
        <p:nvSpPr>
          <p:cNvPr name="Freeform 49" id="49"/>
          <p:cNvSpPr/>
          <p:nvPr/>
        </p:nvSpPr>
        <p:spPr>
          <a:xfrm flipH="false" flipV="false" rot="-7392828">
            <a:off x="12087682" y="4083400"/>
            <a:ext cx="329379" cy="463099"/>
          </a:xfrm>
          <a:custGeom>
            <a:avLst/>
            <a:gdLst/>
            <a:ahLst/>
            <a:cxnLst/>
            <a:rect r="r" b="b" t="t" l="l"/>
            <a:pathLst>
              <a:path h="463099" w="329379">
                <a:moveTo>
                  <a:pt x="0" y="0"/>
                </a:moveTo>
                <a:lnTo>
                  <a:pt x="329380" y="0"/>
                </a:lnTo>
                <a:lnTo>
                  <a:pt x="329380" y="463100"/>
                </a:lnTo>
                <a:lnTo>
                  <a:pt x="0" y="463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50" id="50"/>
          <p:cNvGrpSpPr/>
          <p:nvPr/>
        </p:nvGrpSpPr>
        <p:grpSpPr>
          <a:xfrm rot="0">
            <a:off x="4414426" y="6865618"/>
            <a:ext cx="3239989" cy="801916"/>
            <a:chOff x="0" y="0"/>
            <a:chExt cx="1428192" cy="353486"/>
          </a:xfrm>
        </p:grpSpPr>
        <p:sp>
          <p:nvSpPr>
            <p:cNvPr name="Freeform 51" id="51"/>
            <p:cNvSpPr/>
            <p:nvPr/>
          </p:nvSpPr>
          <p:spPr>
            <a:xfrm flipH="false" flipV="false" rot="0">
              <a:off x="0" y="0"/>
              <a:ext cx="1428192" cy="353486"/>
            </a:xfrm>
            <a:custGeom>
              <a:avLst/>
              <a:gdLst/>
              <a:ahLst/>
              <a:cxnLst/>
              <a:rect r="r" b="b" t="t" l="l"/>
              <a:pathLst>
                <a:path h="353486" w="1428192">
                  <a:moveTo>
                    <a:pt x="0" y="0"/>
                  </a:moveTo>
                  <a:lnTo>
                    <a:pt x="1428192" y="0"/>
                  </a:lnTo>
                  <a:lnTo>
                    <a:pt x="1428192" y="353486"/>
                  </a:lnTo>
                  <a:lnTo>
                    <a:pt x="0" y="353486"/>
                  </a:lnTo>
                  <a:close/>
                </a:path>
              </a:pathLst>
            </a:custGeom>
            <a:solidFill>
              <a:srgbClr val="F9AE41"/>
            </a:solidFill>
          </p:spPr>
        </p:sp>
        <p:sp>
          <p:nvSpPr>
            <p:cNvPr name="TextBox 52" id="52"/>
            <p:cNvSpPr txBox="true"/>
            <p:nvPr/>
          </p:nvSpPr>
          <p:spPr>
            <a:xfrm>
              <a:off x="0" y="0"/>
              <a:ext cx="1428192" cy="353486"/>
            </a:xfrm>
            <a:prstGeom prst="rect">
              <a:avLst/>
            </a:prstGeom>
          </p:spPr>
          <p:txBody>
            <a:bodyPr anchor="ctr" rtlCol="false" tIns="48876" lIns="48876" bIns="48876" rIns="48876"/>
            <a:lstStyle/>
            <a:p>
              <a:pPr algn="ctr">
                <a:lnSpc>
                  <a:spcPts val="1304"/>
                </a:lnSpc>
              </a:pPr>
            </a:p>
          </p:txBody>
        </p:sp>
      </p:grpSp>
      <p:sp>
        <p:nvSpPr>
          <p:cNvPr name="Freeform 53" id="53"/>
          <p:cNvSpPr/>
          <p:nvPr/>
        </p:nvSpPr>
        <p:spPr>
          <a:xfrm flipH="false" flipV="false" rot="-5059115">
            <a:off x="3344577" y="6493318"/>
            <a:ext cx="2139698" cy="1342660"/>
          </a:xfrm>
          <a:custGeom>
            <a:avLst/>
            <a:gdLst/>
            <a:ahLst/>
            <a:cxnLst/>
            <a:rect r="r" b="b" t="t" l="l"/>
            <a:pathLst>
              <a:path h="1342660" w="2139698">
                <a:moveTo>
                  <a:pt x="0" y="0"/>
                </a:moveTo>
                <a:lnTo>
                  <a:pt x="2139697" y="0"/>
                </a:lnTo>
                <a:lnTo>
                  <a:pt x="2139697" y="1342661"/>
                </a:lnTo>
                <a:lnTo>
                  <a:pt x="0" y="1342661"/>
                </a:lnTo>
                <a:lnTo>
                  <a:pt x="0" y="0"/>
                </a:lnTo>
                <a:close/>
              </a:path>
            </a:pathLst>
          </a:custGeom>
          <a:blipFill>
            <a:blip r:embed="rId6"/>
            <a:stretch>
              <a:fillRect l="0" t="0" r="0" b="0"/>
            </a:stretch>
          </a:blipFill>
        </p:spPr>
      </p:sp>
      <p:grpSp>
        <p:nvGrpSpPr>
          <p:cNvPr name="Group 54" id="54"/>
          <p:cNvGrpSpPr/>
          <p:nvPr/>
        </p:nvGrpSpPr>
        <p:grpSpPr>
          <a:xfrm rot="0">
            <a:off x="3940887" y="8142136"/>
            <a:ext cx="4430211" cy="1355357"/>
            <a:chOff x="0" y="0"/>
            <a:chExt cx="1166805" cy="356966"/>
          </a:xfrm>
        </p:grpSpPr>
        <p:sp>
          <p:nvSpPr>
            <p:cNvPr name="Freeform 55" id="55"/>
            <p:cNvSpPr/>
            <p:nvPr/>
          </p:nvSpPr>
          <p:spPr>
            <a:xfrm flipH="false" flipV="false" rot="0">
              <a:off x="0" y="0"/>
              <a:ext cx="1166805" cy="356966"/>
            </a:xfrm>
            <a:custGeom>
              <a:avLst/>
              <a:gdLst/>
              <a:ahLst/>
              <a:cxnLst/>
              <a:rect r="r" b="b" t="t" l="l"/>
              <a:pathLst>
                <a:path h="356966" w="1166805">
                  <a:moveTo>
                    <a:pt x="64659" y="0"/>
                  </a:moveTo>
                  <a:lnTo>
                    <a:pt x="1102146" y="0"/>
                  </a:lnTo>
                  <a:cubicBezTo>
                    <a:pt x="1137856" y="0"/>
                    <a:pt x="1166805" y="28949"/>
                    <a:pt x="1166805" y="64659"/>
                  </a:cubicBezTo>
                  <a:lnTo>
                    <a:pt x="1166805" y="292308"/>
                  </a:lnTo>
                  <a:cubicBezTo>
                    <a:pt x="1166805" y="328018"/>
                    <a:pt x="1137856" y="356966"/>
                    <a:pt x="1102146" y="356966"/>
                  </a:cubicBezTo>
                  <a:lnTo>
                    <a:pt x="64659" y="356966"/>
                  </a:lnTo>
                  <a:cubicBezTo>
                    <a:pt x="28949" y="356966"/>
                    <a:pt x="0" y="328018"/>
                    <a:pt x="0" y="292308"/>
                  </a:cubicBezTo>
                  <a:lnTo>
                    <a:pt x="0" y="64659"/>
                  </a:lnTo>
                  <a:cubicBezTo>
                    <a:pt x="0" y="28949"/>
                    <a:pt x="28949" y="0"/>
                    <a:pt x="64659" y="0"/>
                  </a:cubicBezTo>
                  <a:close/>
                </a:path>
              </a:pathLst>
            </a:custGeom>
            <a:solidFill>
              <a:srgbClr val="000000">
                <a:alpha val="0"/>
              </a:srgbClr>
            </a:solidFill>
            <a:ln w="28575" cap="rnd">
              <a:solidFill>
                <a:srgbClr val="F9AE41"/>
              </a:solidFill>
              <a:prstDash val="solid"/>
              <a:round/>
            </a:ln>
          </p:spPr>
        </p:sp>
        <p:sp>
          <p:nvSpPr>
            <p:cNvPr name="TextBox 56" id="56"/>
            <p:cNvSpPr txBox="true"/>
            <p:nvPr/>
          </p:nvSpPr>
          <p:spPr>
            <a:xfrm>
              <a:off x="0" y="-47625"/>
              <a:ext cx="1166805" cy="404591"/>
            </a:xfrm>
            <a:prstGeom prst="rect">
              <a:avLst/>
            </a:prstGeom>
          </p:spPr>
          <p:txBody>
            <a:bodyPr anchor="ctr" rtlCol="false" tIns="50800" lIns="50800" bIns="50800" rIns="50800"/>
            <a:lstStyle/>
            <a:p>
              <a:pPr algn="ctr">
                <a:lnSpc>
                  <a:spcPts val="2693"/>
                </a:lnSpc>
              </a:pPr>
            </a:p>
          </p:txBody>
        </p:sp>
      </p:grpSp>
      <p:sp>
        <p:nvSpPr>
          <p:cNvPr name="Freeform 57" id="57"/>
          <p:cNvSpPr/>
          <p:nvPr/>
        </p:nvSpPr>
        <p:spPr>
          <a:xfrm flipH="false" flipV="false" rot="0">
            <a:off x="3483774" y="6033596"/>
            <a:ext cx="1332018" cy="1882711"/>
          </a:xfrm>
          <a:custGeom>
            <a:avLst/>
            <a:gdLst/>
            <a:ahLst/>
            <a:cxnLst/>
            <a:rect r="r" b="b" t="t" l="l"/>
            <a:pathLst>
              <a:path h="1882711" w="1332018">
                <a:moveTo>
                  <a:pt x="0" y="0"/>
                </a:moveTo>
                <a:lnTo>
                  <a:pt x="1332018" y="0"/>
                </a:lnTo>
                <a:lnTo>
                  <a:pt x="1332018" y="1882711"/>
                </a:lnTo>
                <a:lnTo>
                  <a:pt x="0" y="18827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58" id="58"/>
          <p:cNvGrpSpPr/>
          <p:nvPr/>
        </p:nvGrpSpPr>
        <p:grpSpPr>
          <a:xfrm rot="0">
            <a:off x="12399697" y="6844106"/>
            <a:ext cx="4588398" cy="801916"/>
            <a:chOff x="0" y="0"/>
            <a:chExt cx="2022573" cy="353486"/>
          </a:xfrm>
        </p:grpSpPr>
        <p:sp>
          <p:nvSpPr>
            <p:cNvPr name="Freeform 59" id="59"/>
            <p:cNvSpPr/>
            <p:nvPr/>
          </p:nvSpPr>
          <p:spPr>
            <a:xfrm flipH="false" flipV="false" rot="0">
              <a:off x="0" y="0"/>
              <a:ext cx="2022573" cy="353486"/>
            </a:xfrm>
            <a:custGeom>
              <a:avLst/>
              <a:gdLst/>
              <a:ahLst/>
              <a:cxnLst/>
              <a:rect r="r" b="b" t="t" l="l"/>
              <a:pathLst>
                <a:path h="353486" w="2022573">
                  <a:moveTo>
                    <a:pt x="0" y="0"/>
                  </a:moveTo>
                  <a:lnTo>
                    <a:pt x="2022573" y="0"/>
                  </a:lnTo>
                  <a:lnTo>
                    <a:pt x="2022573" y="353486"/>
                  </a:lnTo>
                  <a:lnTo>
                    <a:pt x="0" y="353486"/>
                  </a:lnTo>
                  <a:close/>
                </a:path>
              </a:pathLst>
            </a:custGeom>
            <a:solidFill>
              <a:srgbClr val="F9AE41"/>
            </a:solidFill>
          </p:spPr>
        </p:sp>
        <p:sp>
          <p:nvSpPr>
            <p:cNvPr name="TextBox 60" id="60"/>
            <p:cNvSpPr txBox="true"/>
            <p:nvPr/>
          </p:nvSpPr>
          <p:spPr>
            <a:xfrm>
              <a:off x="0" y="0"/>
              <a:ext cx="2022573" cy="353486"/>
            </a:xfrm>
            <a:prstGeom prst="rect">
              <a:avLst/>
            </a:prstGeom>
          </p:spPr>
          <p:txBody>
            <a:bodyPr anchor="ctr" rtlCol="false" tIns="48876" lIns="48876" bIns="48876" rIns="48876"/>
            <a:lstStyle/>
            <a:p>
              <a:pPr algn="ctr">
                <a:lnSpc>
                  <a:spcPts val="1304"/>
                </a:lnSpc>
              </a:pPr>
            </a:p>
          </p:txBody>
        </p:sp>
      </p:grpSp>
      <p:sp>
        <p:nvSpPr>
          <p:cNvPr name="Freeform 61" id="61"/>
          <p:cNvSpPr/>
          <p:nvPr/>
        </p:nvSpPr>
        <p:spPr>
          <a:xfrm flipH="false" flipV="false" rot="-6550532">
            <a:off x="15177340" y="6719186"/>
            <a:ext cx="1778941" cy="1116286"/>
          </a:xfrm>
          <a:custGeom>
            <a:avLst/>
            <a:gdLst/>
            <a:ahLst/>
            <a:cxnLst/>
            <a:rect r="r" b="b" t="t" l="l"/>
            <a:pathLst>
              <a:path h="1116286" w="1778941">
                <a:moveTo>
                  <a:pt x="0" y="0"/>
                </a:moveTo>
                <a:lnTo>
                  <a:pt x="1778942" y="0"/>
                </a:lnTo>
                <a:lnTo>
                  <a:pt x="1778942" y="1116285"/>
                </a:lnTo>
                <a:lnTo>
                  <a:pt x="0" y="1116285"/>
                </a:lnTo>
                <a:lnTo>
                  <a:pt x="0" y="0"/>
                </a:lnTo>
                <a:close/>
              </a:path>
            </a:pathLst>
          </a:custGeom>
          <a:blipFill>
            <a:blip r:embed="rId6"/>
            <a:stretch>
              <a:fillRect l="0" t="0" r="0" b="0"/>
            </a:stretch>
          </a:blipFill>
        </p:spPr>
      </p:sp>
      <p:grpSp>
        <p:nvGrpSpPr>
          <p:cNvPr name="Group 62" id="62"/>
          <p:cNvGrpSpPr/>
          <p:nvPr/>
        </p:nvGrpSpPr>
        <p:grpSpPr>
          <a:xfrm rot="0">
            <a:off x="12399697" y="8198792"/>
            <a:ext cx="4430211" cy="1894276"/>
            <a:chOff x="0" y="0"/>
            <a:chExt cx="1166805" cy="498904"/>
          </a:xfrm>
        </p:grpSpPr>
        <p:sp>
          <p:nvSpPr>
            <p:cNvPr name="Freeform 63" id="63"/>
            <p:cNvSpPr/>
            <p:nvPr/>
          </p:nvSpPr>
          <p:spPr>
            <a:xfrm flipH="false" flipV="false" rot="0">
              <a:off x="0" y="0"/>
              <a:ext cx="1166805" cy="498904"/>
            </a:xfrm>
            <a:custGeom>
              <a:avLst/>
              <a:gdLst/>
              <a:ahLst/>
              <a:cxnLst/>
              <a:rect r="r" b="b" t="t" l="l"/>
              <a:pathLst>
                <a:path h="498904" w="1166805">
                  <a:moveTo>
                    <a:pt x="64659" y="0"/>
                  </a:moveTo>
                  <a:lnTo>
                    <a:pt x="1102146" y="0"/>
                  </a:lnTo>
                  <a:cubicBezTo>
                    <a:pt x="1137856" y="0"/>
                    <a:pt x="1166805" y="28949"/>
                    <a:pt x="1166805" y="64659"/>
                  </a:cubicBezTo>
                  <a:lnTo>
                    <a:pt x="1166805" y="434245"/>
                  </a:lnTo>
                  <a:cubicBezTo>
                    <a:pt x="1166805" y="469955"/>
                    <a:pt x="1137856" y="498904"/>
                    <a:pt x="1102146" y="498904"/>
                  </a:cubicBezTo>
                  <a:lnTo>
                    <a:pt x="64659" y="498904"/>
                  </a:lnTo>
                  <a:cubicBezTo>
                    <a:pt x="28949" y="498904"/>
                    <a:pt x="0" y="469955"/>
                    <a:pt x="0" y="434245"/>
                  </a:cubicBezTo>
                  <a:lnTo>
                    <a:pt x="0" y="64659"/>
                  </a:lnTo>
                  <a:cubicBezTo>
                    <a:pt x="0" y="28949"/>
                    <a:pt x="28949" y="0"/>
                    <a:pt x="64659" y="0"/>
                  </a:cubicBezTo>
                  <a:close/>
                </a:path>
              </a:pathLst>
            </a:custGeom>
            <a:solidFill>
              <a:srgbClr val="000000">
                <a:alpha val="0"/>
              </a:srgbClr>
            </a:solidFill>
            <a:ln w="28575" cap="rnd">
              <a:solidFill>
                <a:srgbClr val="F9AE41"/>
              </a:solidFill>
              <a:prstDash val="solid"/>
              <a:round/>
            </a:ln>
          </p:spPr>
        </p:sp>
        <p:sp>
          <p:nvSpPr>
            <p:cNvPr name="TextBox 64" id="64"/>
            <p:cNvSpPr txBox="true"/>
            <p:nvPr/>
          </p:nvSpPr>
          <p:spPr>
            <a:xfrm>
              <a:off x="0" y="-47625"/>
              <a:ext cx="1166805" cy="546529"/>
            </a:xfrm>
            <a:prstGeom prst="rect">
              <a:avLst/>
            </a:prstGeom>
          </p:spPr>
          <p:txBody>
            <a:bodyPr anchor="ctr" rtlCol="false" tIns="50800" lIns="50800" bIns="50800" rIns="50800"/>
            <a:lstStyle/>
            <a:p>
              <a:pPr algn="ctr">
                <a:lnSpc>
                  <a:spcPts val="2693"/>
                </a:lnSpc>
              </a:pPr>
            </a:p>
          </p:txBody>
        </p:sp>
      </p:grpSp>
      <p:sp>
        <p:nvSpPr>
          <p:cNvPr name="Freeform 65" id="65"/>
          <p:cNvSpPr/>
          <p:nvPr/>
        </p:nvSpPr>
        <p:spPr>
          <a:xfrm flipH="false" flipV="false" rot="-7392828">
            <a:off x="12087682" y="8035041"/>
            <a:ext cx="329379" cy="463099"/>
          </a:xfrm>
          <a:custGeom>
            <a:avLst/>
            <a:gdLst/>
            <a:ahLst/>
            <a:cxnLst/>
            <a:rect r="r" b="b" t="t" l="l"/>
            <a:pathLst>
              <a:path h="463099" w="329379">
                <a:moveTo>
                  <a:pt x="0" y="0"/>
                </a:moveTo>
                <a:lnTo>
                  <a:pt x="329380" y="0"/>
                </a:lnTo>
                <a:lnTo>
                  <a:pt x="329380" y="463099"/>
                </a:lnTo>
                <a:lnTo>
                  <a:pt x="0" y="4630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6" id="66"/>
          <p:cNvSpPr/>
          <p:nvPr/>
        </p:nvSpPr>
        <p:spPr>
          <a:xfrm flipH="false" flipV="false" rot="4994916">
            <a:off x="15955018" y="6396868"/>
            <a:ext cx="1304147" cy="1363500"/>
          </a:xfrm>
          <a:custGeom>
            <a:avLst/>
            <a:gdLst/>
            <a:ahLst/>
            <a:cxnLst/>
            <a:rect r="r" b="b" t="t" l="l"/>
            <a:pathLst>
              <a:path h="1363500" w="1304147">
                <a:moveTo>
                  <a:pt x="0" y="0"/>
                </a:moveTo>
                <a:lnTo>
                  <a:pt x="1304147" y="0"/>
                </a:lnTo>
                <a:lnTo>
                  <a:pt x="1304147" y="1363499"/>
                </a:lnTo>
                <a:lnTo>
                  <a:pt x="0" y="13634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67" id="67"/>
          <p:cNvSpPr/>
          <p:nvPr/>
        </p:nvSpPr>
        <p:spPr>
          <a:xfrm flipH="true" flipV="false" rot="0">
            <a:off x="8371098" y="1849399"/>
            <a:ext cx="3876199" cy="5125553"/>
          </a:xfrm>
          <a:custGeom>
            <a:avLst/>
            <a:gdLst/>
            <a:ahLst/>
            <a:cxnLst/>
            <a:rect r="r" b="b" t="t" l="l"/>
            <a:pathLst>
              <a:path h="5125553" w="3876199">
                <a:moveTo>
                  <a:pt x="3876199" y="0"/>
                </a:moveTo>
                <a:lnTo>
                  <a:pt x="0" y="0"/>
                </a:lnTo>
                <a:lnTo>
                  <a:pt x="0" y="5125552"/>
                </a:lnTo>
                <a:lnTo>
                  <a:pt x="3876199" y="5125552"/>
                </a:lnTo>
                <a:lnTo>
                  <a:pt x="3876199"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68" id="68"/>
          <p:cNvGrpSpPr/>
          <p:nvPr/>
        </p:nvGrpSpPr>
        <p:grpSpPr>
          <a:xfrm rot="0">
            <a:off x="1164208" y="300718"/>
            <a:ext cx="1070875" cy="1077179"/>
            <a:chOff x="0" y="0"/>
            <a:chExt cx="1427834" cy="1436239"/>
          </a:xfrm>
        </p:grpSpPr>
        <p:grpSp>
          <p:nvGrpSpPr>
            <p:cNvPr name="Group 69" id="69"/>
            <p:cNvGrpSpPr>
              <a:grpSpLocks noChangeAspect="true"/>
            </p:cNvGrpSpPr>
            <p:nvPr/>
          </p:nvGrpSpPr>
          <p:grpSpPr>
            <a:xfrm rot="0">
              <a:off x="2768" y="0"/>
              <a:ext cx="1393394" cy="1393388"/>
              <a:chOff x="0" y="0"/>
              <a:chExt cx="6350000" cy="6349975"/>
            </a:xfrm>
          </p:grpSpPr>
          <p:sp>
            <p:nvSpPr>
              <p:cNvPr name="Freeform 70" id="7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030" t="-3671" r="-3544" b="-3903"/>
                </a:stretch>
              </a:blipFill>
            </p:spPr>
          </p:sp>
        </p:grpSp>
        <p:sp>
          <p:nvSpPr>
            <p:cNvPr name="Freeform 71" id="71"/>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18"/>
              <a:stretch>
                <a:fillRect l="0" t="0" r="0" b="0"/>
              </a:stretch>
            </a:blipFill>
          </p:spPr>
        </p:sp>
      </p:grpSp>
      <p:sp>
        <p:nvSpPr>
          <p:cNvPr name="Freeform 72" id="72"/>
          <p:cNvSpPr/>
          <p:nvPr/>
        </p:nvSpPr>
        <p:spPr>
          <a:xfrm flipH="false" flipV="false" rot="0">
            <a:off x="9555673" y="7554615"/>
            <a:ext cx="1631716" cy="2360530"/>
          </a:xfrm>
          <a:custGeom>
            <a:avLst/>
            <a:gdLst/>
            <a:ahLst/>
            <a:cxnLst/>
            <a:rect r="r" b="b" t="t" l="l"/>
            <a:pathLst>
              <a:path h="2360530" w="1631716">
                <a:moveTo>
                  <a:pt x="0" y="0"/>
                </a:moveTo>
                <a:lnTo>
                  <a:pt x="1631716" y="0"/>
                </a:lnTo>
                <a:lnTo>
                  <a:pt x="1631716" y="2360530"/>
                </a:lnTo>
                <a:lnTo>
                  <a:pt x="0" y="2360530"/>
                </a:lnTo>
                <a:lnTo>
                  <a:pt x="0" y="0"/>
                </a:lnTo>
                <a:close/>
              </a:path>
            </a:pathLst>
          </a:custGeom>
          <a:blipFill>
            <a:blip r:embed="rId19"/>
            <a:stretch>
              <a:fillRect l="0" t="0" r="0" b="0"/>
            </a:stretch>
          </a:blipFill>
        </p:spPr>
      </p:sp>
      <p:sp>
        <p:nvSpPr>
          <p:cNvPr name="TextBox 73" id="73"/>
          <p:cNvSpPr txBox="true"/>
          <p:nvPr/>
        </p:nvSpPr>
        <p:spPr>
          <a:xfrm rot="5400000">
            <a:off x="101089" y="2355270"/>
            <a:ext cx="2417297" cy="1675243"/>
          </a:xfrm>
          <a:prstGeom prst="rect">
            <a:avLst/>
          </a:prstGeom>
        </p:spPr>
        <p:txBody>
          <a:bodyPr anchor="t" rtlCol="false" tIns="0" lIns="0" bIns="0" rIns="0">
            <a:spAutoFit/>
          </a:bodyPr>
          <a:lstStyle/>
          <a:p>
            <a:pPr>
              <a:lnSpc>
                <a:spcPts val="12122"/>
              </a:lnSpc>
            </a:pPr>
            <a:r>
              <a:rPr lang="en-US" sz="13469">
                <a:solidFill>
                  <a:srgbClr val="FFFFFF"/>
                </a:solidFill>
                <a:latin typeface="Bebas Neue Cyrillic"/>
              </a:rPr>
              <a:t>TEA</a:t>
            </a:r>
          </a:p>
        </p:txBody>
      </p:sp>
      <p:sp>
        <p:nvSpPr>
          <p:cNvPr name="TextBox 74" id="74"/>
          <p:cNvSpPr txBox="true"/>
          <p:nvPr/>
        </p:nvSpPr>
        <p:spPr>
          <a:xfrm rot="5400000">
            <a:off x="-1228962" y="5993722"/>
            <a:ext cx="5086354" cy="1672141"/>
          </a:xfrm>
          <a:prstGeom prst="rect">
            <a:avLst/>
          </a:prstGeom>
        </p:spPr>
        <p:txBody>
          <a:bodyPr anchor="t" rtlCol="false" tIns="0" lIns="0" bIns="0" rIns="0">
            <a:spAutoFit/>
          </a:bodyPr>
          <a:lstStyle/>
          <a:p>
            <a:pPr>
              <a:lnSpc>
                <a:spcPts val="12122"/>
              </a:lnSpc>
            </a:pPr>
            <a:r>
              <a:rPr lang="en-US" sz="13469">
                <a:solidFill>
                  <a:srgbClr val="F9AE41"/>
                </a:solidFill>
                <a:latin typeface="Bebas Neue Cyrillic"/>
              </a:rPr>
              <a:t>KUDITIYA </a:t>
            </a:r>
          </a:p>
        </p:txBody>
      </p:sp>
      <p:sp>
        <p:nvSpPr>
          <p:cNvPr name="TextBox 75" id="75"/>
          <p:cNvSpPr txBox="true"/>
          <p:nvPr/>
        </p:nvSpPr>
        <p:spPr>
          <a:xfrm rot="0">
            <a:off x="12936665" y="310243"/>
            <a:ext cx="2141032" cy="562917"/>
          </a:xfrm>
          <a:prstGeom prst="rect">
            <a:avLst/>
          </a:prstGeom>
        </p:spPr>
        <p:txBody>
          <a:bodyPr anchor="t" rtlCol="false" tIns="0" lIns="0" bIns="0" rIns="0">
            <a:spAutoFit/>
          </a:bodyPr>
          <a:lstStyle/>
          <a:p>
            <a:pPr algn="r">
              <a:lnSpc>
                <a:spcPts val="4372"/>
              </a:lnSpc>
            </a:pPr>
            <a:r>
              <a:rPr lang="en-US" sz="3869">
                <a:solidFill>
                  <a:srgbClr val="FFFFFF"/>
                </a:solidFill>
                <a:latin typeface="Bebas Neue Cyrillic"/>
              </a:rPr>
              <a:t>open daily</a:t>
            </a:r>
          </a:p>
        </p:txBody>
      </p:sp>
      <p:sp>
        <p:nvSpPr>
          <p:cNvPr name="TextBox 76" id="76"/>
          <p:cNvSpPr txBox="true"/>
          <p:nvPr/>
        </p:nvSpPr>
        <p:spPr>
          <a:xfrm rot="0">
            <a:off x="15219340" y="310207"/>
            <a:ext cx="2768878" cy="562953"/>
          </a:xfrm>
          <a:prstGeom prst="rect">
            <a:avLst/>
          </a:prstGeom>
        </p:spPr>
        <p:txBody>
          <a:bodyPr anchor="t" rtlCol="false" tIns="0" lIns="0" bIns="0" rIns="0">
            <a:spAutoFit/>
          </a:bodyPr>
          <a:lstStyle/>
          <a:p>
            <a:pPr>
              <a:lnSpc>
                <a:spcPts val="4372"/>
              </a:lnSpc>
            </a:pPr>
            <a:r>
              <a:rPr lang="en-US" sz="3869">
                <a:solidFill>
                  <a:srgbClr val="F9AE41"/>
                </a:solidFill>
                <a:latin typeface="Bebas Neue Cyrillic"/>
              </a:rPr>
              <a:t>6:30 am - 9:00 pm</a:t>
            </a:r>
          </a:p>
        </p:txBody>
      </p:sp>
      <p:sp>
        <p:nvSpPr>
          <p:cNvPr name="TextBox 77" id="77"/>
          <p:cNvSpPr txBox="true"/>
          <p:nvPr/>
        </p:nvSpPr>
        <p:spPr>
          <a:xfrm rot="0">
            <a:off x="4923151" y="2563644"/>
            <a:ext cx="3103465" cy="432294"/>
          </a:xfrm>
          <a:prstGeom prst="rect">
            <a:avLst/>
          </a:prstGeom>
        </p:spPr>
        <p:txBody>
          <a:bodyPr anchor="t" rtlCol="false" tIns="0" lIns="0" bIns="0" rIns="0">
            <a:spAutoFit/>
          </a:bodyPr>
          <a:lstStyle/>
          <a:p>
            <a:pPr>
              <a:lnSpc>
                <a:spcPts val="2522"/>
              </a:lnSpc>
            </a:pPr>
            <a:r>
              <a:rPr lang="en-US" sz="5045">
                <a:solidFill>
                  <a:srgbClr val="37352C"/>
                </a:solidFill>
                <a:latin typeface="Genty"/>
              </a:rPr>
              <a:t>The Chai</a:t>
            </a:r>
          </a:p>
        </p:txBody>
      </p:sp>
      <p:sp>
        <p:nvSpPr>
          <p:cNvPr name="TextBox 78" id="78"/>
          <p:cNvSpPr txBox="true"/>
          <p:nvPr/>
        </p:nvSpPr>
        <p:spPr>
          <a:xfrm rot="0">
            <a:off x="12915721" y="3327154"/>
            <a:ext cx="3103465" cy="432294"/>
          </a:xfrm>
          <a:prstGeom prst="rect">
            <a:avLst/>
          </a:prstGeom>
        </p:spPr>
        <p:txBody>
          <a:bodyPr anchor="t" rtlCol="false" tIns="0" lIns="0" bIns="0" rIns="0">
            <a:spAutoFit/>
          </a:bodyPr>
          <a:lstStyle/>
          <a:p>
            <a:pPr>
              <a:lnSpc>
                <a:spcPts val="2522"/>
              </a:lnSpc>
            </a:pPr>
            <a:r>
              <a:rPr lang="en-US" sz="5045">
                <a:solidFill>
                  <a:srgbClr val="37352C"/>
                </a:solidFill>
                <a:latin typeface="Genty"/>
              </a:rPr>
              <a:t>Special Tea</a:t>
            </a:r>
          </a:p>
        </p:txBody>
      </p:sp>
      <p:sp>
        <p:nvSpPr>
          <p:cNvPr name="TextBox 79" id="79"/>
          <p:cNvSpPr txBox="true"/>
          <p:nvPr/>
        </p:nvSpPr>
        <p:spPr>
          <a:xfrm rot="0">
            <a:off x="12509510" y="4474813"/>
            <a:ext cx="2587931" cy="835285"/>
          </a:xfrm>
          <a:prstGeom prst="rect">
            <a:avLst/>
          </a:prstGeom>
        </p:spPr>
        <p:txBody>
          <a:bodyPr anchor="t" rtlCol="false" tIns="0" lIns="0" bIns="0" rIns="0">
            <a:spAutoFit/>
          </a:bodyPr>
          <a:lstStyle/>
          <a:p>
            <a:pPr marL="623165" indent="-311583" lvl="1">
              <a:lnSpc>
                <a:spcPts val="3261"/>
              </a:lnSpc>
              <a:buFont typeface="Arial"/>
              <a:buChar char="•"/>
            </a:pPr>
            <a:r>
              <a:rPr lang="en-US" sz="2886">
                <a:solidFill>
                  <a:srgbClr val="FFFFFF"/>
                </a:solidFill>
                <a:latin typeface="Bebas Neue Cyrillic"/>
              </a:rPr>
              <a:t>tea </a:t>
            </a:r>
            <a:r>
              <a:rPr lang="en-US" sz="2886">
                <a:solidFill>
                  <a:srgbClr val="F9AE41"/>
                </a:solidFill>
                <a:latin typeface="Bebas Neue Cyrillic"/>
              </a:rPr>
              <a:t>20</a:t>
            </a:r>
          </a:p>
          <a:p>
            <a:pPr marL="623165" indent="-311583" lvl="1">
              <a:lnSpc>
                <a:spcPts val="3261"/>
              </a:lnSpc>
              <a:buFont typeface="Arial"/>
              <a:buChar char="•"/>
            </a:pPr>
            <a:r>
              <a:rPr lang="en-US" sz="2886">
                <a:solidFill>
                  <a:srgbClr val="FFFFFF"/>
                </a:solidFill>
                <a:latin typeface="Bebas Neue Cyrillic"/>
              </a:rPr>
              <a:t>belladh cha</a:t>
            </a:r>
          </a:p>
        </p:txBody>
      </p:sp>
      <p:sp>
        <p:nvSpPr>
          <p:cNvPr name="TextBox 80" id="80"/>
          <p:cNvSpPr txBox="true"/>
          <p:nvPr/>
        </p:nvSpPr>
        <p:spPr>
          <a:xfrm rot="0">
            <a:off x="15878360" y="4473459"/>
            <a:ext cx="922973" cy="850301"/>
          </a:xfrm>
          <a:prstGeom prst="rect">
            <a:avLst/>
          </a:prstGeom>
        </p:spPr>
        <p:txBody>
          <a:bodyPr anchor="t" rtlCol="false" tIns="0" lIns="0" bIns="0" rIns="0">
            <a:spAutoFit/>
          </a:bodyPr>
          <a:lstStyle/>
          <a:p>
            <a:pPr>
              <a:lnSpc>
                <a:spcPts val="3337"/>
              </a:lnSpc>
            </a:pPr>
            <a:r>
              <a:rPr lang="en-US" sz="2735">
                <a:solidFill>
                  <a:srgbClr val="F9AE41"/>
                </a:solidFill>
                <a:latin typeface="Bebas Neue Cyrillic"/>
              </a:rPr>
              <a:t>20/-</a:t>
            </a:r>
          </a:p>
          <a:p>
            <a:pPr>
              <a:lnSpc>
                <a:spcPts val="3337"/>
              </a:lnSpc>
            </a:pPr>
            <a:r>
              <a:rPr lang="en-US" sz="2735">
                <a:solidFill>
                  <a:srgbClr val="F9AE41"/>
                </a:solidFill>
                <a:latin typeface="Bebas Neue Cyrillic"/>
              </a:rPr>
              <a:t>20/-</a:t>
            </a:r>
          </a:p>
        </p:txBody>
      </p:sp>
      <p:sp>
        <p:nvSpPr>
          <p:cNvPr name="TextBox 81" id="81"/>
          <p:cNvSpPr txBox="true"/>
          <p:nvPr/>
        </p:nvSpPr>
        <p:spPr>
          <a:xfrm rot="0">
            <a:off x="14899901" y="4564463"/>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82" id="82"/>
          <p:cNvSpPr txBox="true"/>
          <p:nvPr/>
        </p:nvSpPr>
        <p:spPr>
          <a:xfrm rot="0">
            <a:off x="14899901" y="4981458"/>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83" id="83"/>
          <p:cNvSpPr txBox="true"/>
          <p:nvPr/>
        </p:nvSpPr>
        <p:spPr>
          <a:xfrm rot="0">
            <a:off x="5458201" y="7297225"/>
            <a:ext cx="1699081" cy="432294"/>
          </a:xfrm>
          <a:prstGeom prst="rect">
            <a:avLst/>
          </a:prstGeom>
        </p:spPr>
        <p:txBody>
          <a:bodyPr anchor="t" rtlCol="false" tIns="0" lIns="0" bIns="0" rIns="0">
            <a:spAutoFit/>
          </a:bodyPr>
          <a:lstStyle/>
          <a:p>
            <a:pPr>
              <a:lnSpc>
                <a:spcPts val="2522"/>
              </a:lnSpc>
            </a:pPr>
            <a:r>
              <a:rPr lang="en-US" sz="5045">
                <a:solidFill>
                  <a:srgbClr val="37352C"/>
                </a:solidFill>
                <a:latin typeface="Genty"/>
              </a:rPr>
              <a:t>Milk </a:t>
            </a:r>
          </a:p>
        </p:txBody>
      </p:sp>
      <p:sp>
        <p:nvSpPr>
          <p:cNvPr name="TextBox 84" id="84"/>
          <p:cNvSpPr txBox="true"/>
          <p:nvPr/>
        </p:nvSpPr>
        <p:spPr>
          <a:xfrm rot="0">
            <a:off x="4050700" y="8369797"/>
            <a:ext cx="2587931" cy="835285"/>
          </a:xfrm>
          <a:prstGeom prst="rect">
            <a:avLst/>
          </a:prstGeom>
        </p:spPr>
        <p:txBody>
          <a:bodyPr anchor="t" rtlCol="false" tIns="0" lIns="0" bIns="0" rIns="0">
            <a:spAutoFit/>
          </a:bodyPr>
          <a:lstStyle/>
          <a:p>
            <a:pPr marL="623165" indent="-311583" lvl="1">
              <a:lnSpc>
                <a:spcPts val="3261"/>
              </a:lnSpc>
              <a:buFont typeface="Arial"/>
              <a:buChar char="•"/>
            </a:pPr>
            <a:r>
              <a:rPr lang="en-US" sz="2886">
                <a:solidFill>
                  <a:srgbClr val="FFFFFF"/>
                </a:solidFill>
                <a:latin typeface="Bebas Neue Cyrillic"/>
              </a:rPr>
              <a:t>boost milk</a:t>
            </a:r>
          </a:p>
          <a:p>
            <a:pPr marL="623165" indent="-311583" lvl="1">
              <a:lnSpc>
                <a:spcPts val="3261"/>
              </a:lnSpc>
              <a:buFont typeface="Arial"/>
              <a:buChar char="•"/>
            </a:pPr>
            <a:r>
              <a:rPr lang="en-US" sz="2886">
                <a:solidFill>
                  <a:srgbClr val="FFFFFF"/>
                </a:solidFill>
                <a:latin typeface="Bebas Neue Cyrillic"/>
              </a:rPr>
              <a:t>badam milk</a:t>
            </a:r>
          </a:p>
        </p:txBody>
      </p:sp>
      <p:sp>
        <p:nvSpPr>
          <p:cNvPr name="TextBox 85" id="85"/>
          <p:cNvSpPr txBox="true"/>
          <p:nvPr/>
        </p:nvSpPr>
        <p:spPr>
          <a:xfrm rot="0">
            <a:off x="7419550" y="8368444"/>
            <a:ext cx="922973" cy="850301"/>
          </a:xfrm>
          <a:prstGeom prst="rect">
            <a:avLst/>
          </a:prstGeom>
        </p:spPr>
        <p:txBody>
          <a:bodyPr anchor="t" rtlCol="false" tIns="0" lIns="0" bIns="0" rIns="0">
            <a:spAutoFit/>
          </a:bodyPr>
          <a:lstStyle/>
          <a:p>
            <a:pPr>
              <a:lnSpc>
                <a:spcPts val="3337"/>
              </a:lnSpc>
            </a:pPr>
            <a:r>
              <a:rPr lang="en-US" sz="2735">
                <a:solidFill>
                  <a:srgbClr val="F9AE41"/>
                </a:solidFill>
                <a:latin typeface="Bebas Neue Cyrillic"/>
              </a:rPr>
              <a:t>25/-</a:t>
            </a:r>
          </a:p>
          <a:p>
            <a:pPr>
              <a:lnSpc>
                <a:spcPts val="3337"/>
              </a:lnSpc>
            </a:pPr>
            <a:r>
              <a:rPr lang="en-US" sz="2735">
                <a:solidFill>
                  <a:srgbClr val="F9AE41"/>
                </a:solidFill>
                <a:latin typeface="Bebas Neue Cyrillic"/>
              </a:rPr>
              <a:t>25/-</a:t>
            </a:r>
          </a:p>
        </p:txBody>
      </p:sp>
      <p:sp>
        <p:nvSpPr>
          <p:cNvPr name="TextBox 86" id="86"/>
          <p:cNvSpPr txBox="true"/>
          <p:nvPr/>
        </p:nvSpPr>
        <p:spPr>
          <a:xfrm rot="0">
            <a:off x="6441091" y="8459447"/>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87" id="87"/>
          <p:cNvSpPr txBox="true"/>
          <p:nvPr/>
        </p:nvSpPr>
        <p:spPr>
          <a:xfrm rot="0">
            <a:off x="6441091" y="8876442"/>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88" id="88"/>
          <p:cNvSpPr txBox="true"/>
          <p:nvPr/>
        </p:nvSpPr>
        <p:spPr>
          <a:xfrm rot="0">
            <a:off x="13115022" y="7278795"/>
            <a:ext cx="3103465" cy="432294"/>
          </a:xfrm>
          <a:prstGeom prst="rect">
            <a:avLst/>
          </a:prstGeom>
        </p:spPr>
        <p:txBody>
          <a:bodyPr anchor="t" rtlCol="false" tIns="0" lIns="0" bIns="0" rIns="0">
            <a:spAutoFit/>
          </a:bodyPr>
          <a:lstStyle/>
          <a:p>
            <a:pPr>
              <a:lnSpc>
                <a:spcPts val="2522"/>
              </a:lnSpc>
            </a:pPr>
            <a:r>
              <a:rPr lang="en-US" sz="5045">
                <a:solidFill>
                  <a:srgbClr val="37352C"/>
                </a:solidFill>
                <a:latin typeface="Genty"/>
              </a:rPr>
              <a:t>Snacks</a:t>
            </a:r>
          </a:p>
        </p:txBody>
      </p:sp>
      <p:sp>
        <p:nvSpPr>
          <p:cNvPr name="TextBox 89" id="89"/>
          <p:cNvSpPr txBox="true"/>
          <p:nvPr/>
        </p:nvSpPr>
        <p:spPr>
          <a:xfrm rot="0">
            <a:off x="12509510" y="8426453"/>
            <a:ext cx="2587931" cy="1244860"/>
          </a:xfrm>
          <a:prstGeom prst="rect">
            <a:avLst/>
          </a:prstGeom>
        </p:spPr>
        <p:txBody>
          <a:bodyPr anchor="t" rtlCol="false" tIns="0" lIns="0" bIns="0" rIns="0">
            <a:spAutoFit/>
          </a:bodyPr>
          <a:lstStyle/>
          <a:p>
            <a:pPr marL="623165" indent="-311583" lvl="1">
              <a:lnSpc>
                <a:spcPts val="3261"/>
              </a:lnSpc>
              <a:buFont typeface="Arial"/>
              <a:buChar char="•"/>
            </a:pPr>
            <a:r>
              <a:rPr lang="en-US" sz="2886">
                <a:solidFill>
                  <a:srgbClr val="FFFFFF"/>
                </a:solidFill>
                <a:latin typeface="Bebas Neue Cyrillic"/>
              </a:rPr>
              <a:t>milk cookies</a:t>
            </a:r>
          </a:p>
          <a:p>
            <a:pPr marL="623165" indent="-311583" lvl="1">
              <a:lnSpc>
                <a:spcPts val="3261"/>
              </a:lnSpc>
              <a:buFont typeface="Arial"/>
              <a:buChar char="•"/>
            </a:pPr>
            <a:r>
              <a:rPr lang="en-US" sz="2886">
                <a:solidFill>
                  <a:srgbClr val="FFFFFF"/>
                </a:solidFill>
                <a:latin typeface="Bebas Neue Cyrillic"/>
              </a:rPr>
              <a:t>bun</a:t>
            </a:r>
          </a:p>
          <a:p>
            <a:pPr marL="623165" indent="-311583" lvl="1">
              <a:lnSpc>
                <a:spcPts val="3261"/>
              </a:lnSpc>
              <a:buFont typeface="Arial"/>
              <a:buChar char="•"/>
            </a:pPr>
            <a:r>
              <a:rPr lang="en-US" sz="2886">
                <a:solidFill>
                  <a:srgbClr val="FFFFFF"/>
                </a:solidFill>
                <a:latin typeface="Bebas Neue Cyrillic"/>
              </a:rPr>
              <a:t>rusk *2</a:t>
            </a:r>
          </a:p>
        </p:txBody>
      </p:sp>
      <p:sp>
        <p:nvSpPr>
          <p:cNvPr name="TextBox 90" id="90"/>
          <p:cNvSpPr txBox="true"/>
          <p:nvPr/>
        </p:nvSpPr>
        <p:spPr>
          <a:xfrm rot="0">
            <a:off x="15878360" y="8425100"/>
            <a:ext cx="922973" cy="1269401"/>
          </a:xfrm>
          <a:prstGeom prst="rect">
            <a:avLst/>
          </a:prstGeom>
        </p:spPr>
        <p:txBody>
          <a:bodyPr anchor="t" rtlCol="false" tIns="0" lIns="0" bIns="0" rIns="0">
            <a:spAutoFit/>
          </a:bodyPr>
          <a:lstStyle/>
          <a:p>
            <a:pPr>
              <a:lnSpc>
                <a:spcPts val="3337"/>
              </a:lnSpc>
            </a:pPr>
            <a:r>
              <a:rPr lang="en-US" sz="2735">
                <a:solidFill>
                  <a:srgbClr val="F9AE41"/>
                </a:solidFill>
                <a:latin typeface="Bebas Neue Cyrillic"/>
              </a:rPr>
              <a:t>05/-</a:t>
            </a:r>
          </a:p>
          <a:p>
            <a:pPr>
              <a:lnSpc>
                <a:spcPts val="3337"/>
              </a:lnSpc>
            </a:pPr>
            <a:r>
              <a:rPr lang="en-US" sz="2735">
                <a:solidFill>
                  <a:srgbClr val="F9AE41"/>
                </a:solidFill>
                <a:latin typeface="Bebas Neue Cyrillic"/>
              </a:rPr>
              <a:t>05/-</a:t>
            </a:r>
          </a:p>
          <a:p>
            <a:pPr>
              <a:lnSpc>
                <a:spcPts val="3337"/>
              </a:lnSpc>
            </a:pPr>
            <a:r>
              <a:rPr lang="en-US" sz="2735">
                <a:solidFill>
                  <a:srgbClr val="F9AE41"/>
                </a:solidFill>
                <a:latin typeface="Bebas Neue Cyrillic"/>
              </a:rPr>
              <a:t>05/-</a:t>
            </a:r>
          </a:p>
        </p:txBody>
      </p:sp>
      <p:sp>
        <p:nvSpPr>
          <p:cNvPr name="TextBox 91" id="91"/>
          <p:cNvSpPr txBox="true"/>
          <p:nvPr/>
        </p:nvSpPr>
        <p:spPr>
          <a:xfrm rot="0">
            <a:off x="14899901" y="8516104"/>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92" id="92"/>
          <p:cNvSpPr txBox="true"/>
          <p:nvPr/>
        </p:nvSpPr>
        <p:spPr>
          <a:xfrm rot="0">
            <a:off x="14899901" y="8933098"/>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93" id="93"/>
          <p:cNvSpPr txBox="true"/>
          <p:nvPr/>
        </p:nvSpPr>
        <p:spPr>
          <a:xfrm rot="0">
            <a:off x="14899901" y="9342366"/>
            <a:ext cx="922973" cy="275433"/>
          </a:xfrm>
          <a:prstGeom prst="rect">
            <a:avLst/>
          </a:prstGeom>
        </p:spPr>
        <p:txBody>
          <a:bodyPr anchor="t" rtlCol="false" tIns="0" lIns="0" bIns="0" rIns="0">
            <a:spAutoFit/>
          </a:bodyPr>
          <a:lstStyle/>
          <a:p>
            <a:pPr algn="r">
              <a:lnSpc>
                <a:spcPts val="2239"/>
              </a:lnSpc>
            </a:pPr>
            <a:r>
              <a:rPr lang="en-US" sz="1735">
                <a:solidFill>
                  <a:srgbClr val="F9AE41"/>
                </a:solidFill>
                <a:latin typeface="Bebas Neue Cyrillic"/>
              </a:rPr>
              <a:t>.........</a:t>
            </a:r>
          </a:p>
        </p:txBody>
      </p:sp>
      <p:sp>
        <p:nvSpPr>
          <p:cNvPr name="TextBox 94" id="94"/>
          <p:cNvSpPr txBox="true"/>
          <p:nvPr/>
        </p:nvSpPr>
        <p:spPr>
          <a:xfrm rot="0">
            <a:off x="13681010" y="907634"/>
            <a:ext cx="4457229" cy="390202"/>
          </a:xfrm>
          <a:prstGeom prst="rect">
            <a:avLst/>
          </a:prstGeom>
        </p:spPr>
        <p:txBody>
          <a:bodyPr anchor="t" rtlCol="false" tIns="0" lIns="0" bIns="0" rIns="0">
            <a:spAutoFit/>
          </a:bodyPr>
          <a:lstStyle/>
          <a:p>
            <a:pPr algn="ctr">
              <a:lnSpc>
                <a:spcPts val="3166"/>
              </a:lnSpc>
              <a:spcBef>
                <a:spcPct val="0"/>
              </a:spcBef>
            </a:pPr>
            <a:r>
              <a:rPr lang="en-US" sz="2261" spc="183">
                <a:solidFill>
                  <a:srgbClr val="2E2A16"/>
                </a:solidFill>
                <a:latin typeface="Oswald Bold"/>
              </a:rPr>
              <a:t>Baa Maga, Tea Kuditiya</a:t>
            </a:r>
          </a:p>
        </p:txBody>
      </p:sp>
      <p:sp>
        <p:nvSpPr>
          <p:cNvPr name="TextBox 95" id="95"/>
          <p:cNvSpPr txBox="true"/>
          <p:nvPr/>
        </p:nvSpPr>
        <p:spPr>
          <a:xfrm rot="0">
            <a:off x="9043960" y="666043"/>
            <a:ext cx="2530475" cy="1210344"/>
          </a:xfrm>
          <a:prstGeom prst="rect">
            <a:avLst/>
          </a:prstGeom>
        </p:spPr>
        <p:txBody>
          <a:bodyPr anchor="t" rtlCol="false" tIns="0" lIns="0" bIns="0" rIns="0">
            <a:spAutoFit/>
          </a:bodyPr>
          <a:lstStyle/>
          <a:p>
            <a:pPr algn="ctr">
              <a:lnSpc>
                <a:spcPts val="8790"/>
              </a:lnSpc>
            </a:pPr>
            <a:r>
              <a:rPr lang="en-US" sz="9767">
                <a:solidFill>
                  <a:srgbClr val="F9AE41"/>
                </a:solidFill>
                <a:latin typeface="Bebas Neue Cyrillic"/>
              </a:rPr>
              <a:t>ME</a:t>
            </a:r>
            <a:r>
              <a:rPr lang="en-US" sz="9767">
                <a:solidFill>
                  <a:srgbClr val="FFFFFF"/>
                </a:solidFill>
                <a:latin typeface="Bebas Neue Cyrillic"/>
              </a:rPr>
              <a:t>N</a:t>
            </a:r>
            <a:r>
              <a:rPr lang="en-US" sz="9767">
                <a:solidFill>
                  <a:srgbClr val="F9AE41"/>
                </a:solidFill>
                <a:latin typeface="Bebas Neue Cyrillic"/>
              </a:rPr>
              <a:t>U</a:t>
            </a:r>
          </a:p>
        </p:txBody>
      </p:sp>
      <p:grpSp>
        <p:nvGrpSpPr>
          <p:cNvPr name="Group 96" id="96"/>
          <p:cNvGrpSpPr/>
          <p:nvPr/>
        </p:nvGrpSpPr>
        <p:grpSpPr>
          <a:xfrm rot="0">
            <a:off x="9849960" y="8198792"/>
            <a:ext cx="1070875" cy="1077179"/>
            <a:chOff x="0" y="0"/>
            <a:chExt cx="1427834" cy="1436239"/>
          </a:xfrm>
        </p:grpSpPr>
        <p:grpSp>
          <p:nvGrpSpPr>
            <p:cNvPr name="Group 97" id="97"/>
            <p:cNvGrpSpPr>
              <a:grpSpLocks noChangeAspect="true"/>
            </p:cNvGrpSpPr>
            <p:nvPr/>
          </p:nvGrpSpPr>
          <p:grpSpPr>
            <a:xfrm rot="0">
              <a:off x="2768" y="0"/>
              <a:ext cx="1393394" cy="1393388"/>
              <a:chOff x="0" y="0"/>
              <a:chExt cx="6350000" cy="6349975"/>
            </a:xfrm>
          </p:grpSpPr>
          <p:sp>
            <p:nvSpPr>
              <p:cNvPr name="Freeform 98" id="9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030" t="-3671" r="-3544" b="-3903"/>
                </a:stretch>
              </a:blipFill>
            </p:spPr>
          </p:sp>
        </p:grpSp>
        <p:sp>
          <p:nvSpPr>
            <p:cNvPr name="Freeform 99" id="99"/>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18"/>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81006" y="2145603"/>
            <a:ext cx="9150445" cy="5995795"/>
          </a:xfrm>
          <a:custGeom>
            <a:avLst/>
            <a:gdLst/>
            <a:ahLst/>
            <a:cxnLst/>
            <a:rect r="r" b="b" t="t" l="l"/>
            <a:pathLst>
              <a:path h="5995795" w="9150445">
                <a:moveTo>
                  <a:pt x="0" y="0"/>
                </a:moveTo>
                <a:lnTo>
                  <a:pt x="9150445" y="0"/>
                </a:lnTo>
                <a:lnTo>
                  <a:pt x="9150445" y="5995794"/>
                </a:lnTo>
                <a:lnTo>
                  <a:pt x="0" y="5995794"/>
                </a:lnTo>
                <a:lnTo>
                  <a:pt x="0" y="0"/>
                </a:lnTo>
                <a:close/>
              </a:path>
            </a:pathLst>
          </a:custGeom>
          <a:blipFill>
            <a:blip r:embed="rId6"/>
            <a:stretch>
              <a:fillRect l="0" t="0" r="0" b="0"/>
            </a:stretch>
          </a:blipFill>
        </p:spPr>
      </p:sp>
      <p:sp>
        <p:nvSpPr>
          <p:cNvPr name="TextBox 5" id="5"/>
          <p:cNvSpPr txBox="true"/>
          <p:nvPr/>
        </p:nvSpPr>
        <p:spPr>
          <a:xfrm rot="0">
            <a:off x="632564" y="132402"/>
            <a:ext cx="9952765" cy="1275080"/>
          </a:xfrm>
          <a:prstGeom prst="rect">
            <a:avLst/>
          </a:prstGeom>
        </p:spPr>
        <p:txBody>
          <a:bodyPr anchor="t" rtlCol="false" tIns="0" lIns="0" bIns="0" rIns="0">
            <a:spAutoFit/>
          </a:bodyPr>
          <a:lstStyle/>
          <a:p>
            <a:pPr>
              <a:lnSpc>
                <a:spcPts val="8910"/>
              </a:lnSpc>
            </a:pPr>
            <a:r>
              <a:rPr lang="en-US" sz="9000">
                <a:solidFill>
                  <a:srgbClr val="462B22"/>
                </a:solidFill>
                <a:latin typeface="Bodoni FLF Bold"/>
              </a:rPr>
              <a:t>Breakdown of cost</a:t>
            </a:r>
          </a:p>
        </p:txBody>
      </p:sp>
      <p:sp>
        <p:nvSpPr>
          <p:cNvPr name="Freeform 6" id="6"/>
          <p:cNvSpPr/>
          <p:nvPr/>
        </p:nvSpPr>
        <p:spPr>
          <a:xfrm flipH="false" flipV="false" rot="0">
            <a:off x="11911287" y="1010913"/>
            <a:ext cx="1631716" cy="2360530"/>
          </a:xfrm>
          <a:custGeom>
            <a:avLst/>
            <a:gdLst/>
            <a:ahLst/>
            <a:cxnLst/>
            <a:rect r="r" b="b" t="t" l="l"/>
            <a:pathLst>
              <a:path h="2360530" w="1631716">
                <a:moveTo>
                  <a:pt x="0" y="0"/>
                </a:moveTo>
                <a:lnTo>
                  <a:pt x="1631717" y="0"/>
                </a:lnTo>
                <a:lnTo>
                  <a:pt x="1631717" y="2360529"/>
                </a:lnTo>
                <a:lnTo>
                  <a:pt x="0" y="2360529"/>
                </a:lnTo>
                <a:lnTo>
                  <a:pt x="0" y="0"/>
                </a:lnTo>
                <a:close/>
              </a:path>
            </a:pathLst>
          </a:custGeom>
          <a:blipFill>
            <a:blip r:embed="rId7"/>
            <a:stretch>
              <a:fillRect l="0" t="0" r="0" b="0"/>
            </a:stretch>
          </a:blipFill>
        </p:spPr>
      </p:sp>
      <p:grpSp>
        <p:nvGrpSpPr>
          <p:cNvPr name="Group 7" id="7"/>
          <p:cNvGrpSpPr/>
          <p:nvPr/>
        </p:nvGrpSpPr>
        <p:grpSpPr>
          <a:xfrm rot="0">
            <a:off x="12191708" y="1607013"/>
            <a:ext cx="1070875" cy="1077179"/>
            <a:chOff x="0" y="0"/>
            <a:chExt cx="1427834" cy="1436239"/>
          </a:xfrm>
        </p:grpSpPr>
        <p:grpSp>
          <p:nvGrpSpPr>
            <p:cNvPr name="Group 8" id="8"/>
            <p:cNvGrpSpPr>
              <a:grpSpLocks noChangeAspect="true"/>
            </p:cNvGrpSpPr>
            <p:nvPr/>
          </p:nvGrpSpPr>
          <p:grpSpPr>
            <a:xfrm rot="0">
              <a:off x="2768" y="0"/>
              <a:ext cx="1393394" cy="1393388"/>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030" t="-3671" r="-3544" b="-3903"/>
                </a:stretch>
              </a:blipFill>
            </p:spPr>
          </p:sp>
        </p:grpSp>
        <p:sp>
          <p:nvSpPr>
            <p:cNvPr name="Freeform 10" id="10"/>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9"/>
              <a:stretch>
                <a:fillRect l="0" t="0" r="0" b="0"/>
              </a:stretch>
            </a:blipFill>
          </p:spPr>
        </p:sp>
      </p:grpSp>
      <p:grpSp>
        <p:nvGrpSpPr>
          <p:cNvPr name="Group 11" id="11"/>
          <p:cNvGrpSpPr/>
          <p:nvPr/>
        </p:nvGrpSpPr>
        <p:grpSpPr>
          <a:xfrm rot="0">
            <a:off x="11631451" y="4425028"/>
            <a:ext cx="6441929" cy="3417864"/>
            <a:chOff x="0" y="0"/>
            <a:chExt cx="2468182" cy="1309532"/>
          </a:xfrm>
        </p:grpSpPr>
        <p:sp>
          <p:nvSpPr>
            <p:cNvPr name="Freeform 12" id="12"/>
            <p:cNvSpPr/>
            <p:nvPr/>
          </p:nvSpPr>
          <p:spPr>
            <a:xfrm flipH="false" flipV="false" rot="0">
              <a:off x="0" y="0"/>
              <a:ext cx="2468182" cy="1309532"/>
            </a:xfrm>
            <a:custGeom>
              <a:avLst/>
              <a:gdLst/>
              <a:ahLst/>
              <a:cxnLst/>
              <a:rect r="r" b="b" t="t" l="l"/>
              <a:pathLst>
                <a:path h="1309532" w="2468182">
                  <a:moveTo>
                    <a:pt x="0" y="0"/>
                  </a:moveTo>
                  <a:lnTo>
                    <a:pt x="2468182" y="0"/>
                  </a:lnTo>
                  <a:lnTo>
                    <a:pt x="2468182" y="1309532"/>
                  </a:lnTo>
                  <a:lnTo>
                    <a:pt x="0" y="1309532"/>
                  </a:lnTo>
                  <a:close/>
                </a:path>
              </a:pathLst>
            </a:custGeom>
            <a:solidFill>
              <a:srgbClr val="EFEFEF"/>
            </a:solidFill>
          </p:spPr>
        </p:sp>
        <p:sp>
          <p:nvSpPr>
            <p:cNvPr name="TextBox 13" id="13"/>
            <p:cNvSpPr txBox="true"/>
            <p:nvPr/>
          </p:nvSpPr>
          <p:spPr>
            <a:xfrm>
              <a:off x="0" y="-19050"/>
              <a:ext cx="2468182" cy="1328582"/>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11706155" y="4386928"/>
            <a:ext cx="6367225" cy="3177941"/>
          </a:xfrm>
          <a:prstGeom prst="rect">
            <a:avLst/>
          </a:prstGeom>
        </p:spPr>
        <p:txBody>
          <a:bodyPr anchor="t" rtlCol="false" tIns="0" lIns="0" bIns="0" rIns="0">
            <a:spAutoFit/>
          </a:bodyPr>
          <a:lstStyle/>
          <a:p>
            <a:pPr>
              <a:lnSpc>
                <a:spcPts val="3655"/>
              </a:lnSpc>
            </a:pPr>
            <a:r>
              <a:rPr lang="en-US" sz="2649" spc="259">
                <a:solidFill>
                  <a:srgbClr val="231F20"/>
                </a:solidFill>
                <a:latin typeface="DM Sans Bold"/>
              </a:rPr>
              <a:t>In the cost breakdown analysis shown for each item sold , includes approximate cost of ingredients required for making the item based on the  quantity,</a:t>
            </a:r>
          </a:p>
          <a:p>
            <a:pPr algn="l">
              <a:lnSpc>
                <a:spcPts val="3655"/>
              </a:lnSpc>
            </a:pPr>
            <a:r>
              <a:rPr lang="en-US" sz="2649" spc="259">
                <a:solidFill>
                  <a:srgbClr val="231F20"/>
                </a:solidFill>
                <a:latin typeface="DM Sans Bold"/>
              </a:rPr>
              <a:t>basically giving us the cost price of the product.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125" y="-1603150"/>
            <a:ext cx="4343839" cy="4114800"/>
          </a:xfrm>
          <a:custGeom>
            <a:avLst/>
            <a:gdLst/>
            <a:ahLst/>
            <a:cxnLst/>
            <a:rect r="r" b="b" t="t" l="l"/>
            <a:pathLst>
              <a:path h="4114800" w="4343839">
                <a:moveTo>
                  <a:pt x="0" y="0"/>
                </a:moveTo>
                <a:lnTo>
                  <a:pt x="4343839" y="0"/>
                </a:lnTo>
                <a:lnTo>
                  <a:pt x="4343839" y="4114800"/>
                </a:lnTo>
                <a:lnTo>
                  <a:pt x="0" y="4114800"/>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1597">
            <a:off x="8068779" y="-2775463"/>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1856" y="1917145"/>
            <a:ext cx="9423472" cy="5945281"/>
          </a:xfrm>
          <a:custGeom>
            <a:avLst/>
            <a:gdLst/>
            <a:ahLst/>
            <a:cxnLst/>
            <a:rect r="r" b="b" t="t" l="l"/>
            <a:pathLst>
              <a:path h="5945281" w="9423472">
                <a:moveTo>
                  <a:pt x="0" y="0"/>
                </a:moveTo>
                <a:lnTo>
                  <a:pt x="9423473" y="0"/>
                </a:lnTo>
                <a:lnTo>
                  <a:pt x="9423473" y="5945281"/>
                </a:lnTo>
                <a:lnTo>
                  <a:pt x="0" y="5945281"/>
                </a:lnTo>
                <a:lnTo>
                  <a:pt x="0" y="0"/>
                </a:lnTo>
                <a:close/>
              </a:path>
            </a:pathLst>
          </a:custGeom>
          <a:blipFill>
            <a:blip r:embed="rId6"/>
            <a:stretch>
              <a:fillRect l="0" t="0" r="0" b="0"/>
            </a:stretch>
          </a:blipFill>
        </p:spPr>
      </p:sp>
      <p:sp>
        <p:nvSpPr>
          <p:cNvPr name="TextBox 5" id="5"/>
          <p:cNvSpPr txBox="true"/>
          <p:nvPr/>
        </p:nvSpPr>
        <p:spPr>
          <a:xfrm rot="0">
            <a:off x="632564" y="132402"/>
            <a:ext cx="9952765" cy="1275080"/>
          </a:xfrm>
          <a:prstGeom prst="rect">
            <a:avLst/>
          </a:prstGeom>
        </p:spPr>
        <p:txBody>
          <a:bodyPr anchor="t" rtlCol="false" tIns="0" lIns="0" bIns="0" rIns="0">
            <a:spAutoFit/>
          </a:bodyPr>
          <a:lstStyle/>
          <a:p>
            <a:pPr>
              <a:lnSpc>
                <a:spcPts val="8910"/>
              </a:lnSpc>
            </a:pPr>
            <a:r>
              <a:rPr lang="en-US" sz="9000">
                <a:solidFill>
                  <a:srgbClr val="462B22"/>
                </a:solidFill>
                <a:latin typeface="Bodoni FLF Bold"/>
              </a:rPr>
              <a:t>Breakdown of cost</a:t>
            </a:r>
          </a:p>
        </p:txBody>
      </p:sp>
      <p:grpSp>
        <p:nvGrpSpPr>
          <p:cNvPr name="Group 6" id="6"/>
          <p:cNvGrpSpPr/>
          <p:nvPr/>
        </p:nvGrpSpPr>
        <p:grpSpPr>
          <a:xfrm rot="0">
            <a:off x="12965533" y="330303"/>
            <a:ext cx="1070875" cy="1077179"/>
            <a:chOff x="0" y="0"/>
            <a:chExt cx="1427834" cy="1436239"/>
          </a:xfrm>
        </p:grpSpPr>
        <p:grpSp>
          <p:nvGrpSpPr>
            <p:cNvPr name="Group 7" id="7"/>
            <p:cNvGrpSpPr>
              <a:grpSpLocks noChangeAspect="true"/>
            </p:cNvGrpSpPr>
            <p:nvPr/>
          </p:nvGrpSpPr>
          <p:grpSpPr>
            <a:xfrm rot="0">
              <a:off x="2768" y="0"/>
              <a:ext cx="1393394" cy="1393388"/>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030" t="-3671" r="-3544" b="-3903"/>
                </a:stretch>
              </a:blipFill>
            </p:spPr>
          </p:sp>
        </p:grpSp>
        <p:sp>
          <p:nvSpPr>
            <p:cNvPr name="Freeform 9" id="9"/>
            <p:cNvSpPr/>
            <p:nvPr/>
          </p:nvSpPr>
          <p:spPr>
            <a:xfrm flipH="false" flipV="false" rot="0">
              <a:off x="0" y="3031"/>
              <a:ext cx="1427834" cy="1433208"/>
            </a:xfrm>
            <a:custGeom>
              <a:avLst/>
              <a:gdLst/>
              <a:ahLst/>
              <a:cxnLst/>
              <a:rect r="r" b="b" t="t" l="l"/>
              <a:pathLst>
                <a:path h="1433208" w="1427834">
                  <a:moveTo>
                    <a:pt x="0" y="0"/>
                  </a:moveTo>
                  <a:lnTo>
                    <a:pt x="1427834" y="0"/>
                  </a:lnTo>
                  <a:lnTo>
                    <a:pt x="1427834" y="1433208"/>
                  </a:lnTo>
                  <a:lnTo>
                    <a:pt x="0" y="1433208"/>
                  </a:lnTo>
                  <a:lnTo>
                    <a:pt x="0" y="0"/>
                  </a:lnTo>
                  <a:close/>
                </a:path>
              </a:pathLst>
            </a:custGeom>
            <a:blipFill>
              <a:blip r:embed="rId8"/>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DAF0uk3vLjs</dc:identifier>
  <dcterms:modified xsi:type="dcterms:W3CDTF">2011-08-01T06:04:30Z</dcterms:modified>
  <cp:revision>1</cp:revision>
  <dc:title>Tea Kuditiya</dc:title>
</cp:coreProperties>
</file>